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m4v" ContentType="video/unknown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71"/>
  </p:notesMasterIdLst>
  <p:sldIdLst>
    <p:sldId id="286" r:id="rId2"/>
    <p:sldId id="402" r:id="rId3"/>
    <p:sldId id="403" r:id="rId4"/>
    <p:sldId id="404" r:id="rId5"/>
    <p:sldId id="401" r:id="rId6"/>
    <p:sldId id="405" r:id="rId7"/>
    <p:sldId id="332" r:id="rId8"/>
    <p:sldId id="333" r:id="rId9"/>
    <p:sldId id="334" r:id="rId10"/>
    <p:sldId id="335" r:id="rId11"/>
    <p:sldId id="336" r:id="rId12"/>
    <p:sldId id="337" r:id="rId13"/>
    <p:sldId id="372" r:id="rId14"/>
    <p:sldId id="379" r:id="rId15"/>
    <p:sldId id="323" r:id="rId16"/>
    <p:sldId id="381" r:id="rId17"/>
    <p:sldId id="326" r:id="rId18"/>
    <p:sldId id="386" r:id="rId19"/>
    <p:sldId id="383" r:id="rId20"/>
    <p:sldId id="313" r:id="rId21"/>
    <p:sldId id="314" r:id="rId22"/>
    <p:sldId id="315" r:id="rId23"/>
    <p:sldId id="316" r:id="rId24"/>
    <p:sldId id="318" r:id="rId25"/>
    <p:sldId id="321" r:id="rId26"/>
    <p:sldId id="329" r:id="rId27"/>
    <p:sldId id="393" r:id="rId28"/>
    <p:sldId id="394" r:id="rId29"/>
    <p:sldId id="395" r:id="rId30"/>
    <p:sldId id="397" r:id="rId31"/>
    <p:sldId id="396" r:id="rId32"/>
    <p:sldId id="398" r:id="rId33"/>
    <p:sldId id="399" r:id="rId34"/>
    <p:sldId id="400" r:id="rId35"/>
    <p:sldId id="382" r:id="rId36"/>
    <p:sldId id="384" r:id="rId37"/>
    <p:sldId id="342" r:id="rId38"/>
    <p:sldId id="343" r:id="rId39"/>
    <p:sldId id="344" r:id="rId40"/>
    <p:sldId id="345" r:id="rId41"/>
    <p:sldId id="346" r:id="rId42"/>
    <p:sldId id="347" r:id="rId43"/>
    <p:sldId id="348" r:id="rId44"/>
    <p:sldId id="349" r:id="rId45"/>
    <p:sldId id="350" r:id="rId46"/>
    <p:sldId id="351" r:id="rId47"/>
    <p:sldId id="352" r:id="rId48"/>
    <p:sldId id="353" r:id="rId49"/>
    <p:sldId id="354" r:id="rId50"/>
    <p:sldId id="355" r:id="rId51"/>
    <p:sldId id="357" r:id="rId52"/>
    <p:sldId id="358" r:id="rId53"/>
    <p:sldId id="359" r:id="rId54"/>
    <p:sldId id="360" r:id="rId55"/>
    <p:sldId id="374" r:id="rId56"/>
    <p:sldId id="375" r:id="rId57"/>
    <p:sldId id="376" r:id="rId58"/>
    <p:sldId id="362" r:id="rId59"/>
    <p:sldId id="390" r:id="rId60"/>
    <p:sldId id="391" r:id="rId61"/>
    <p:sldId id="392" r:id="rId62"/>
    <p:sldId id="389" r:id="rId63"/>
    <p:sldId id="387" r:id="rId64"/>
    <p:sldId id="363" r:id="rId65"/>
    <p:sldId id="364" r:id="rId66"/>
    <p:sldId id="365" r:id="rId67"/>
    <p:sldId id="377" r:id="rId68"/>
    <p:sldId id="340" r:id="rId69"/>
    <p:sldId id="37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6B7375-44FE-504D-A91E-A561E93B2714}">
          <p14:sldIdLst>
            <p14:sldId id="286"/>
            <p14:sldId id="402"/>
            <p14:sldId id="403"/>
            <p14:sldId id="404"/>
            <p14:sldId id="401"/>
            <p14:sldId id="405"/>
            <p14:sldId id="332"/>
            <p14:sldId id="333"/>
            <p14:sldId id="334"/>
            <p14:sldId id="335"/>
            <p14:sldId id="336"/>
            <p14:sldId id="337"/>
            <p14:sldId id="372"/>
            <p14:sldId id="379"/>
            <p14:sldId id="323"/>
            <p14:sldId id="381"/>
            <p14:sldId id="326"/>
            <p14:sldId id="386"/>
            <p14:sldId id="383"/>
            <p14:sldId id="313"/>
            <p14:sldId id="314"/>
            <p14:sldId id="315"/>
            <p14:sldId id="316"/>
            <p14:sldId id="318"/>
            <p14:sldId id="321"/>
            <p14:sldId id="329"/>
            <p14:sldId id="393"/>
            <p14:sldId id="394"/>
            <p14:sldId id="395"/>
            <p14:sldId id="397"/>
            <p14:sldId id="396"/>
            <p14:sldId id="398"/>
            <p14:sldId id="399"/>
            <p14:sldId id="400"/>
            <p14:sldId id="382"/>
            <p14:sldId id="384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7"/>
            <p14:sldId id="358"/>
            <p14:sldId id="359"/>
            <p14:sldId id="360"/>
            <p14:sldId id="374"/>
            <p14:sldId id="375"/>
            <p14:sldId id="376"/>
            <p14:sldId id="362"/>
            <p14:sldId id="390"/>
            <p14:sldId id="391"/>
            <p14:sldId id="392"/>
            <p14:sldId id="389"/>
            <p14:sldId id="387"/>
            <p14:sldId id="363"/>
            <p14:sldId id="364"/>
            <p14:sldId id="365"/>
            <p14:sldId id="377"/>
            <p14:sldId id="340"/>
            <p14:sldId id="37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FF8D"/>
    <a:srgbClr val="FF7075"/>
    <a:srgbClr val="690000"/>
    <a:srgbClr val="A79C00"/>
    <a:srgbClr val="3FC900"/>
    <a:srgbClr val="FC2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3" autoAdjust="0"/>
    <p:restoredTop sz="91988" autoAdjust="0"/>
  </p:normalViewPr>
  <p:slideViewPr>
    <p:cSldViewPr snapToGrid="0">
      <p:cViewPr>
        <p:scale>
          <a:sx n="108" d="100"/>
          <a:sy n="108" d="100"/>
        </p:scale>
        <p:origin x="624" y="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75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960CB-3E57-4E1B-AE2D-565E658DB878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80491-EF80-498B-A447-8945824B14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8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11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95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144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7154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361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653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435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903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252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559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8424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58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134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8074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496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774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5459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22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59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47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067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White blood cells attacking a parasite @ 450x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1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3804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011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9790112" cy="93610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9830" y="2996952"/>
            <a:ext cx="5952661" cy="36004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&lt;Click to edit author list&gt;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583499" y="2780928"/>
            <a:ext cx="1008112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063552" y="1556792"/>
            <a:ext cx="9313035" cy="8636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063552" y="1484784"/>
            <a:ext cx="7008779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64" y="3020038"/>
            <a:ext cx="1828235" cy="75547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32020" y="3284984"/>
            <a:ext cx="376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MPI-CBG, Scientific Computing Facility</a:t>
            </a:r>
          </a:p>
          <a:p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October 23</a:t>
            </a:r>
            <a:r>
              <a:rPr lang="en-GB" sz="18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sz="1800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 25</a:t>
            </a:r>
            <a:r>
              <a:rPr lang="en-GB" sz="1800" baseline="30000" dirty="0" smtClean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 2017</a:t>
            </a:r>
            <a:endParaRPr lang="en-US" sz="18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2063553" y="4077073"/>
            <a:ext cx="8447617" cy="670953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 dirty="0" smtClean="0"/>
              <a:t>Click to edit Master text styles</a:t>
            </a:r>
          </a:p>
          <a:p>
            <a:pPr marL="457200" lvl="1" defTabSz="914400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49388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637" y="399802"/>
            <a:ext cx="8750763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831637" y="23022"/>
            <a:ext cx="8736971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" y="71552"/>
            <a:ext cx="2373670" cy="981183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0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-nc/4.0/legalcode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1637" y="332656"/>
            <a:ext cx="8750763" cy="652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2" descr="https://mirrors.creativecommons.org/presskit/buttons/88x31/png/by-nc.eu.pn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557" y="-8792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11419520" y="246111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62157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17375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2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tiff"/><Relationship Id="rId3" Type="http://schemas.openxmlformats.org/officeDocument/2006/relationships/image" Target="../media/image67.tiff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tiff"/><Relationship Id="rId5" Type="http://schemas.openxmlformats.org/officeDocument/2006/relationships/image" Target="../media/image69.png"/><Relationship Id="rId4" Type="http://schemas.openxmlformats.org/officeDocument/2006/relationships/image" Target="../media/image6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gif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89.png"/><Relationship Id="rId5" Type="http://schemas.openxmlformats.org/officeDocument/2006/relationships/image" Target="../media/image77.gif"/><Relationship Id="rId4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2.png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image" Target="../media/image100.png"/><Relationship Id="rId12" Type="http://schemas.openxmlformats.org/officeDocument/2006/relationships/image" Target="../media/image10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8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10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/>
              <a:t>to </a:t>
            </a:r>
            <a:r>
              <a:rPr lang="en-US" smtClean="0"/>
              <a:t>Image </a:t>
            </a:r>
            <a:r>
              <a:rPr lang="en-US" dirty="0"/>
              <a:t>Analysis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Robert Haase, Benoit </a:t>
            </a:r>
            <a:r>
              <a:rPr lang="en-GB" dirty="0" err="1" smtClean="0"/>
              <a:t>Lombardot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Measurements in time sequences &amp; tracking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071665" y="4077073"/>
            <a:ext cx="6335713" cy="1520416"/>
          </a:xfrm>
        </p:spPr>
        <p:txBody>
          <a:bodyPr/>
          <a:lstStyle/>
          <a:p>
            <a:r>
              <a:rPr lang="en-GB" dirty="0" smtClean="0"/>
              <a:t>Contents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Image correction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Visualisation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Measurements in time sequences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Tracking</a:t>
            </a:r>
          </a:p>
        </p:txBody>
      </p:sp>
    </p:spTree>
    <p:extLst>
      <p:ext uri="{BB962C8B-B14F-4D97-AF65-F5344CB8AC3E}">
        <p14:creationId xmlns:p14="http://schemas.microsoft.com/office/powerpoint/2010/main" val="24548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Registration strategies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78338"/>
          </a:xfrm>
        </p:spPr>
        <p:txBody>
          <a:bodyPr/>
          <a:lstStyle/>
          <a:p>
            <a:r>
              <a:rPr lang="en-GB" i="1" dirty="0" smtClean="0"/>
              <a:t>Feature-based</a:t>
            </a:r>
            <a:endParaRPr lang="en-GB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7062" y="1606063"/>
            <a:ext cx="8229600" cy="578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/>
              <a:t>versus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3158" y="1602159"/>
            <a:ext cx="8229600" cy="578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i="1" dirty="0"/>
              <a:t>Intensity-based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alphaModFix amt="73000"/>
          </a:blip>
          <a:stretch>
            <a:fillRect/>
          </a:stretch>
        </p:blipFill>
        <p:spPr>
          <a:xfrm>
            <a:off x="7561665" y="2185796"/>
            <a:ext cx="884521" cy="9416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alphaModFix amt="68000"/>
          </a:blip>
          <a:stretch>
            <a:fillRect/>
          </a:stretch>
        </p:blipFill>
        <p:spPr>
          <a:xfrm>
            <a:off x="7568573" y="2187729"/>
            <a:ext cx="880504" cy="93732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564895" y="2193047"/>
            <a:ext cx="890276" cy="92726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962986" y="2171593"/>
            <a:ext cx="15021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Mean squared error of pixel values </a:t>
            </a:r>
          </a:p>
          <a:p>
            <a:r>
              <a:rPr lang="en-GB" dirty="0"/>
              <a:t>MSE = 2000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7510342" y="5524061"/>
            <a:ext cx="2965819" cy="1144732"/>
            <a:chOff x="5986341" y="5524061"/>
            <a:chExt cx="2965819" cy="114473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alphaModFix amt="73000"/>
            </a:blip>
            <a:stretch>
              <a:fillRect/>
            </a:stretch>
          </p:blipFill>
          <p:spPr>
            <a:xfrm>
              <a:off x="5986341" y="5722887"/>
              <a:ext cx="884521" cy="94160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alphaModFix amt="68000"/>
            </a:blip>
            <a:stretch>
              <a:fillRect/>
            </a:stretch>
          </p:blipFill>
          <p:spPr>
            <a:xfrm>
              <a:off x="6519980" y="5524061"/>
              <a:ext cx="880504" cy="93732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524278" y="5731480"/>
              <a:ext cx="359042" cy="72143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450047" y="6299461"/>
              <a:ext cx="150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MSE = 0</a:t>
              </a: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480438" y="3256014"/>
            <a:ext cx="3003609" cy="1066077"/>
            <a:chOff x="5956437" y="3256013"/>
            <a:chExt cx="3003609" cy="106607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alphaModFix amt="73000"/>
            </a:blip>
            <a:stretch>
              <a:fillRect/>
            </a:stretch>
          </p:blipFill>
          <p:spPr>
            <a:xfrm>
              <a:off x="5956437" y="3380488"/>
              <a:ext cx="884521" cy="94160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alphaModFix amt="68000"/>
            </a:blip>
            <a:stretch>
              <a:fillRect/>
            </a:stretch>
          </p:blipFill>
          <p:spPr>
            <a:xfrm>
              <a:off x="6131591" y="3256013"/>
              <a:ext cx="880504" cy="937326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6141554" y="3387067"/>
              <a:ext cx="713204" cy="78591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457933" y="3948710"/>
              <a:ext cx="150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MSE = 1900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509459" y="4349985"/>
            <a:ext cx="2977121" cy="1137072"/>
            <a:chOff x="5985458" y="4349985"/>
            <a:chExt cx="2977121" cy="113707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alphaModFix amt="73000"/>
            </a:blip>
            <a:stretch>
              <a:fillRect/>
            </a:stretch>
          </p:blipFill>
          <p:spPr>
            <a:xfrm>
              <a:off x="5985458" y="4545455"/>
              <a:ext cx="884521" cy="94160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alphaModFix amt="68000"/>
            </a:blip>
            <a:stretch>
              <a:fillRect/>
            </a:stretch>
          </p:blipFill>
          <p:spPr>
            <a:xfrm>
              <a:off x="6539230" y="4349985"/>
              <a:ext cx="880504" cy="93732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524737" y="4552034"/>
              <a:ext cx="359042" cy="721438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60466" y="5102940"/>
              <a:ext cx="1502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MSE = 500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852879" y="4910595"/>
            <a:ext cx="2440560" cy="1858451"/>
            <a:chOff x="1328879" y="4910594"/>
            <a:chExt cx="2440560" cy="1858451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8879" y="5241107"/>
              <a:ext cx="1527938" cy="152793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8439" y="4910594"/>
              <a:ext cx="1521000" cy="1521000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004" y="2143475"/>
            <a:ext cx="1527938" cy="15279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583" y="2144277"/>
            <a:ext cx="1521000" cy="1521000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3290660" y="2664733"/>
            <a:ext cx="882650" cy="515258"/>
            <a:chOff x="1766660" y="2664733"/>
            <a:chExt cx="882650" cy="515258"/>
          </a:xfrm>
        </p:grpSpPr>
        <p:sp>
          <p:nvSpPr>
            <p:cNvPr id="31" name="Cross 30"/>
            <p:cNvSpPr/>
            <p:nvPr/>
          </p:nvSpPr>
          <p:spPr>
            <a:xfrm rot="2708755">
              <a:off x="1768928" y="2662465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Cross 31"/>
            <p:cNvSpPr/>
            <p:nvPr/>
          </p:nvSpPr>
          <p:spPr>
            <a:xfrm rot="2708755">
              <a:off x="2470149" y="3000830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74811" y="2826203"/>
            <a:ext cx="896257" cy="515257"/>
            <a:chOff x="1950810" y="2826202"/>
            <a:chExt cx="896257" cy="515257"/>
          </a:xfrm>
        </p:grpSpPr>
        <p:sp>
          <p:nvSpPr>
            <p:cNvPr id="33" name="Cross 32"/>
            <p:cNvSpPr/>
            <p:nvPr/>
          </p:nvSpPr>
          <p:spPr>
            <a:xfrm rot="2708755">
              <a:off x="1953078" y="2823934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0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Cross 33"/>
            <p:cNvSpPr/>
            <p:nvPr/>
          </p:nvSpPr>
          <p:spPr>
            <a:xfrm rot="2708755">
              <a:off x="2667906" y="3162298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359605" y="3091996"/>
            <a:ext cx="882649" cy="492579"/>
            <a:chOff x="1835604" y="3091995"/>
            <a:chExt cx="882649" cy="492579"/>
          </a:xfrm>
        </p:grpSpPr>
        <p:sp>
          <p:nvSpPr>
            <p:cNvPr id="35" name="Cross 34"/>
            <p:cNvSpPr/>
            <p:nvPr/>
          </p:nvSpPr>
          <p:spPr>
            <a:xfrm rot="2708755">
              <a:off x="1837872" y="3089727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Cross 35"/>
            <p:cNvSpPr/>
            <p:nvPr/>
          </p:nvSpPr>
          <p:spPr>
            <a:xfrm rot="2708755">
              <a:off x="2539092" y="3405413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3366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652611" y="2264683"/>
            <a:ext cx="881743" cy="496208"/>
            <a:chOff x="2128610" y="2264683"/>
            <a:chExt cx="881743" cy="496208"/>
          </a:xfrm>
        </p:grpSpPr>
        <p:sp>
          <p:nvSpPr>
            <p:cNvPr id="37" name="Cross 36"/>
            <p:cNvSpPr/>
            <p:nvPr/>
          </p:nvSpPr>
          <p:spPr>
            <a:xfrm rot="2708755">
              <a:off x="2831192" y="2581730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26E3E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Cross 37"/>
            <p:cNvSpPr/>
            <p:nvPr/>
          </p:nvSpPr>
          <p:spPr>
            <a:xfrm rot="2708755">
              <a:off x="2130878" y="2262415"/>
              <a:ext cx="176893" cy="181429"/>
            </a:xfrm>
            <a:prstGeom prst="plus">
              <a:avLst>
                <a:gd name="adj" fmla="val 42949"/>
              </a:avLst>
            </a:prstGeom>
            <a:solidFill>
              <a:srgbClr val="26E3E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866572" y="3665277"/>
            <a:ext cx="2358572" cy="1246903"/>
            <a:chOff x="1342572" y="3665276"/>
            <a:chExt cx="2358572" cy="1246903"/>
          </a:xfrm>
        </p:grpSpPr>
        <p:sp>
          <p:nvSpPr>
            <p:cNvPr id="43" name="TextBox 42"/>
            <p:cNvSpPr txBox="1"/>
            <p:nvPr/>
          </p:nvSpPr>
          <p:spPr>
            <a:xfrm>
              <a:off x="1342572" y="4145643"/>
              <a:ext cx="2358571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System of linear equations</a:t>
              </a:r>
            </a:p>
          </p:txBody>
        </p:sp>
        <p:cxnSp>
          <p:nvCxnSpPr>
            <p:cNvPr id="45" name="Elbow Connector 44"/>
            <p:cNvCxnSpPr>
              <a:stCxn id="29" idx="2"/>
              <a:endCxn id="43" idx="1"/>
            </p:cNvCxnSpPr>
            <p:nvPr/>
          </p:nvCxnSpPr>
          <p:spPr>
            <a:xfrm rot="5400000">
              <a:off x="1187214" y="3826772"/>
              <a:ext cx="628119" cy="317401"/>
            </a:xfrm>
            <a:prstGeom prst="bentConnector4">
              <a:avLst>
                <a:gd name="adj1" fmla="val 37750"/>
                <a:gd name="adj2" fmla="val 17202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0" idx="2"/>
              <a:endCxn id="43" idx="3"/>
            </p:cNvCxnSpPr>
            <p:nvPr/>
          </p:nvCxnSpPr>
          <p:spPr>
            <a:xfrm rot="16200000" flipH="1">
              <a:off x="3172486" y="3770874"/>
              <a:ext cx="634255" cy="423060"/>
            </a:xfrm>
            <a:prstGeom prst="bentConnector4">
              <a:avLst>
                <a:gd name="adj1" fmla="val 37869"/>
                <a:gd name="adj2" fmla="val 15553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3" idx="2"/>
            </p:cNvCxnSpPr>
            <p:nvPr/>
          </p:nvCxnSpPr>
          <p:spPr>
            <a:xfrm flipH="1">
              <a:off x="2517321" y="4453420"/>
              <a:ext cx="4537" cy="45875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Left Arrow 60"/>
          <p:cNvSpPr/>
          <p:nvPr/>
        </p:nvSpPr>
        <p:spPr>
          <a:xfrm rot="16200000">
            <a:off x="4908875" y="4247415"/>
            <a:ext cx="4393250" cy="273445"/>
          </a:xfrm>
          <a:prstGeom prst="leftArrow">
            <a:avLst>
              <a:gd name="adj1" fmla="val 85557"/>
              <a:gd name="adj2" fmla="val 877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Optimisation</a:t>
            </a:r>
          </a:p>
        </p:txBody>
      </p:sp>
    </p:spTree>
    <p:extLst>
      <p:ext uri="{BB962C8B-B14F-4D97-AF65-F5344CB8AC3E}">
        <p14:creationId xmlns:p14="http://schemas.microsoft.com/office/powerpoint/2010/main" val="36755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 animBg="1"/>
      <p:bldP spid="17" grpId="0"/>
      <p:bldP spid="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Misalignments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772816"/>
            <a:ext cx="6203032" cy="2088232"/>
          </a:xfrm>
        </p:spPr>
        <p:txBody>
          <a:bodyPr>
            <a:normAutofit/>
          </a:bodyPr>
          <a:lstStyle/>
          <a:p>
            <a:r>
              <a:rPr lang="en-GB" dirty="0" smtClean="0"/>
              <a:t>There are many facets of misalignments</a:t>
            </a:r>
          </a:p>
          <a:p>
            <a:r>
              <a:rPr lang="en-GB" dirty="0" smtClean="0"/>
              <a:t>The less we observe, the easier is the correction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grpSp>
        <p:nvGrpSpPr>
          <p:cNvPr id="56" name="Group 55"/>
          <p:cNvGrpSpPr/>
          <p:nvPr/>
        </p:nvGrpSpPr>
        <p:grpSpPr>
          <a:xfrm>
            <a:off x="8832304" y="1931510"/>
            <a:ext cx="1738730" cy="1738730"/>
            <a:chOff x="107504" y="2204864"/>
            <a:chExt cx="2448272" cy="2448272"/>
          </a:xfrm>
        </p:grpSpPr>
        <p:sp>
          <p:nvSpPr>
            <p:cNvPr id="57" name="Rectangle 56"/>
            <p:cNvSpPr/>
            <p:nvPr/>
          </p:nvSpPr>
          <p:spPr>
            <a:xfrm>
              <a:off x="107504" y="2204864"/>
              <a:ext cx="2448272" cy="24482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467544" y="2564904"/>
              <a:ext cx="432048" cy="432048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9" name="Oval 58"/>
            <p:cNvSpPr/>
            <p:nvPr/>
          </p:nvSpPr>
          <p:spPr>
            <a:xfrm>
              <a:off x="467544" y="2564904"/>
              <a:ext cx="432048" cy="43204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683568" y="3789040"/>
              <a:ext cx="432048" cy="432048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683568" y="3789040"/>
              <a:ext cx="432048" cy="43204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1475656" y="3284984"/>
              <a:ext cx="432048" cy="432048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1475656" y="3284984"/>
              <a:ext cx="432048" cy="432048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8890262" y="3670240"/>
            <a:ext cx="1622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aligned image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1631504" y="4293096"/>
            <a:ext cx="1738730" cy="2108062"/>
            <a:chOff x="107504" y="4149080"/>
            <a:chExt cx="2160240" cy="2619107"/>
          </a:xfrm>
        </p:grpSpPr>
        <p:sp>
          <p:nvSpPr>
            <p:cNvPr id="31" name="Rectangle 30"/>
            <p:cNvSpPr/>
            <p:nvPr/>
          </p:nvSpPr>
          <p:spPr>
            <a:xfrm>
              <a:off x="107504" y="4149080"/>
              <a:ext cx="2160240" cy="2160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425186" y="446676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514137" y="4593835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615796" y="554688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704747" y="5673955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Oval 35"/>
            <p:cNvSpPr/>
            <p:nvPr/>
          </p:nvSpPr>
          <p:spPr>
            <a:xfrm>
              <a:off x="1314697" y="5102127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Oval 36"/>
            <p:cNvSpPr/>
            <p:nvPr/>
          </p:nvSpPr>
          <p:spPr>
            <a:xfrm>
              <a:off x="1403648" y="5229200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7504" y="6309320"/>
              <a:ext cx="2160240" cy="45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translation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3428191" y="4293096"/>
            <a:ext cx="1738730" cy="2108062"/>
            <a:chOff x="2339752" y="4149080"/>
            <a:chExt cx="2160240" cy="2619107"/>
          </a:xfrm>
        </p:grpSpPr>
        <p:sp>
          <p:nvSpPr>
            <p:cNvPr id="54" name="Rectangle 53"/>
            <p:cNvSpPr/>
            <p:nvPr/>
          </p:nvSpPr>
          <p:spPr>
            <a:xfrm>
              <a:off x="2339752" y="4149080"/>
              <a:ext cx="2160240" cy="2160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Oval 39"/>
            <p:cNvSpPr/>
            <p:nvPr/>
          </p:nvSpPr>
          <p:spPr>
            <a:xfrm>
              <a:off x="2657434" y="446676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2848044" y="554688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Oval 43"/>
            <p:cNvSpPr/>
            <p:nvPr/>
          </p:nvSpPr>
          <p:spPr>
            <a:xfrm>
              <a:off x="3546945" y="5102127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Oval 40"/>
            <p:cNvSpPr/>
            <p:nvPr/>
          </p:nvSpPr>
          <p:spPr>
            <a:xfrm rot="20235711">
              <a:off x="2480853" y="4732227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3" name="Oval 42"/>
            <p:cNvSpPr/>
            <p:nvPr/>
          </p:nvSpPr>
          <p:spPr>
            <a:xfrm rot="20235711">
              <a:off x="3074137" y="5654727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Oval 44"/>
            <p:cNvSpPr/>
            <p:nvPr/>
          </p:nvSpPr>
          <p:spPr>
            <a:xfrm rot="20235711">
              <a:off x="3546813" y="4974398"/>
              <a:ext cx="381219" cy="381219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339752" y="6309320"/>
              <a:ext cx="2160240" cy="45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rotation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032104" y="4293096"/>
            <a:ext cx="1738730" cy="2108062"/>
            <a:chOff x="4572000" y="4149080"/>
            <a:chExt cx="2160240" cy="2619107"/>
          </a:xfrm>
        </p:grpSpPr>
        <p:sp>
          <p:nvSpPr>
            <p:cNvPr id="47" name="Rectangle 46"/>
            <p:cNvSpPr/>
            <p:nvPr/>
          </p:nvSpPr>
          <p:spPr>
            <a:xfrm>
              <a:off x="4572000" y="4149080"/>
              <a:ext cx="2160240" cy="216024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4889682" y="446676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4889682" y="4648772"/>
              <a:ext cx="381219" cy="216024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5080292" y="5546882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5080292" y="5543417"/>
              <a:ext cx="381219" cy="216024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5779193" y="5102127"/>
              <a:ext cx="381219" cy="381219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5779193" y="5157192"/>
              <a:ext cx="381219" cy="216024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72000" y="6309320"/>
              <a:ext cx="2160240" cy="45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scaling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8832304" y="4293096"/>
            <a:ext cx="1738730" cy="2108062"/>
            <a:chOff x="6804248" y="4149080"/>
            <a:chExt cx="2160240" cy="2619107"/>
          </a:xfrm>
        </p:grpSpPr>
        <p:grpSp>
          <p:nvGrpSpPr>
            <p:cNvPr id="69" name="Group 68"/>
            <p:cNvGrpSpPr/>
            <p:nvPr/>
          </p:nvGrpSpPr>
          <p:grpSpPr>
            <a:xfrm>
              <a:off x="6804248" y="4149080"/>
              <a:ext cx="2160240" cy="2160240"/>
              <a:chOff x="6804248" y="4149080"/>
              <a:chExt cx="2160240" cy="216024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804248" y="4149080"/>
                <a:ext cx="2160240" cy="216024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7121930" y="4466762"/>
                <a:ext cx="381219" cy="381219"/>
              </a:xfrm>
              <a:prstGeom prst="ellipse">
                <a:avLst/>
              </a:prstGeom>
              <a:solidFill>
                <a:srgbClr val="3FC9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 rot="19530512">
                <a:off x="6984832" y="4452212"/>
                <a:ext cx="241032" cy="381219"/>
              </a:xfrm>
              <a:prstGeom prst="ellipse">
                <a:avLst/>
              </a:prstGeom>
              <a:noFill/>
              <a:ln w="571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7312540" y="5546882"/>
                <a:ext cx="381219" cy="381219"/>
              </a:xfrm>
              <a:prstGeom prst="ellipse">
                <a:avLst/>
              </a:prstGeom>
              <a:solidFill>
                <a:srgbClr val="3FC9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" name="Oval 11"/>
              <p:cNvSpPr/>
              <p:nvPr/>
            </p:nvSpPr>
            <p:spPr>
              <a:xfrm rot="19589714">
                <a:off x="7518511" y="5531033"/>
                <a:ext cx="259628" cy="381219"/>
              </a:xfrm>
              <a:prstGeom prst="ellipse">
                <a:avLst/>
              </a:prstGeom>
              <a:noFill/>
              <a:ln w="571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8011441" y="5102127"/>
                <a:ext cx="381219" cy="381219"/>
              </a:xfrm>
              <a:prstGeom prst="ellipse">
                <a:avLst/>
              </a:prstGeom>
              <a:solidFill>
                <a:srgbClr val="3FC9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4" name="Oval 13"/>
              <p:cNvSpPr/>
              <p:nvPr/>
            </p:nvSpPr>
            <p:spPr>
              <a:xfrm rot="19547873">
                <a:off x="8116118" y="5096009"/>
                <a:ext cx="259619" cy="381219"/>
              </a:xfrm>
              <a:prstGeom prst="ellipse">
                <a:avLst/>
              </a:prstGeom>
              <a:noFill/>
              <a:ln w="5715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6804248" y="6309320"/>
              <a:ext cx="2160240" cy="45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shearing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59896" y="4293096"/>
            <a:ext cx="1872208" cy="2108062"/>
            <a:chOff x="3635896" y="4293096"/>
            <a:chExt cx="1872208" cy="2108062"/>
          </a:xfrm>
        </p:grpSpPr>
        <p:sp>
          <p:nvSpPr>
            <p:cNvPr id="80" name="Rectangle 79"/>
            <p:cNvSpPr/>
            <p:nvPr/>
          </p:nvSpPr>
          <p:spPr>
            <a:xfrm>
              <a:off x="3707904" y="4293096"/>
              <a:ext cx="1738730" cy="17387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3" name="Oval 72"/>
            <p:cNvSpPr/>
            <p:nvPr/>
          </p:nvSpPr>
          <p:spPr>
            <a:xfrm>
              <a:off x="3963600" y="4548792"/>
              <a:ext cx="306835" cy="306835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Oval 74"/>
            <p:cNvSpPr/>
            <p:nvPr/>
          </p:nvSpPr>
          <p:spPr>
            <a:xfrm>
              <a:off x="4117017" y="5418157"/>
              <a:ext cx="306835" cy="306835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4679547" y="5060183"/>
              <a:ext cx="306835" cy="306835"/>
            </a:xfrm>
            <a:prstGeom prst="ellipse">
              <a:avLst/>
            </a:prstGeom>
            <a:solidFill>
              <a:srgbClr val="3FC9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Oval 73"/>
            <p:cNvSpPr/>
            <p:nvPr/>
          </p:nvSpPr>
          <p:spPr>
            <a:xfrm>
              <a:off x="4174355" y="4759547"/>
              <a:ext cx="201457" cy="201457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6" name="Oval 75"/>
            <p:cNvSpPr/>
            <p:nvPr/>
          </p:nvSpPr>
          <p:spPr>
            <a:xfrm>
              <a:off x="4275083" y="5330342"/>
              <a:ext cx="201457" cy="201457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8" name="Oval 77"/>
            <p:cNvSpPr/>
            <p:nvPr/>
          </p:nvSpPr>
          <p:spPr>
            <a:xfrm>
              <a:off x="4644421" y="5095309"/>
              <a:ext cx="201457" cy="201457"/>
            </a:xfrm>
            <a:prstGeom prst="ellipse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635896" y="6031826"/>
              <a:ext cx="1872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isometric scaling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88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Global transformations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020" y="1298954"/>
            <a:ext cx="1198609" cy="1198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363" y="1301310"/>
            <a:ext cx="1198609" cy="119860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9" name="Group 48"/>
          <p:cNvGrpSpPr/>
          <p:nvPr/>
        </p:nvGrpSpPr>
        <p:grpSpPr>
          <a:xfrm>
            <a:off x="4967725" y="1142642"/>
            <a:ext cx="5087698" cy="1371056"/>
            <a:chOff x="3443725" y="1142642"/>
            <a:chExt cx="5087698" cy="137105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6214" y="1301910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1469" y="1142642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Isosceles Triangle 27"/>
            <p:cNvSpPr/>
            <p:nvPr/>
          </p:nvSpPr>
          <p:spPr>
            <a:xfrm rot="5400000">
              <a:off x="2924180" y="1820971"/>
              <a:ext cx="1212272" cy="173181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98878" y="1305273"/>
              <a:ext cx="2932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Translation only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335362" y="2665463"/>
            <a:ext cx="7741612" cy="1344607"/>
            <a:chOff x="811362" y="2665462"/>
            <a:chExt cx="7741612" cy="134460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9485" y="2668889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362" y="2674778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158" y="2675380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800000">
              <a:off x="4055407" y="2811460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9" name="Isosceles Triangle 28"/>
            <p:cNvSpPr/>
            <p:nvPr/>
          </p:nvSpPr>
          <p:spPr>
            <a:xfrm rot="5400000">
              <a:off x="2914943" y="3185007"/>
              <a:ext cx="1212272" cy="173181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20429" y="2677005"/>
              <a:ext cx="29325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Translation</a:t>
              </a:r>
            </a:p>
            <a:p>
              <a:pPr algn="r"/>
              <a:r>
                <a:rPr lang="en-GB" dirty="0"/>
                <a:t>+ Rotation</a:t>
              </a:r>
            </a:p>
            <a:p>
              <a:pPr algn="r"/>
              <a:r>
                <a:rPr lang="en-GB" dirty="0"/>
                <a:t>Rigid transformation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6560998" y="3286605"/>
              <a:ext cx="1893455" cy="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2335362" y="4037146"/>
            <a:ext cx="7716982" cy="1216383"/>
            <a:chOff x="811362" y="4037145"/>
            <a:chExt cx="7716982" cy="121638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03877" y="4045204"/>
              <a:ext cx="1198835" cy="11988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362" y="4037145"/>
              <a:ext cx="1201970" cy="12019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1140" y="4045219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31950">
              <a:off x="4480781" y="4324361"/>
              <a:ext cx="610485" cy="6104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0" name="Isosceles Triangle 29"/>
            <p:cNvSpPr/>
            <p:nvPr/>
          </p:nvSpPr>
          <p:spPr>
            <a:xfrm rot="5400000">
              <a:off x="2913403" y="4560801"/>
              <a:ext cx="1212272" cy="173181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183241" y="4037404"/>
              <a:ext cx="334510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Translation</a:t>
              </a:r>
            </a:p>
            <a:p>
              <a:pPr algn="r"/>
              <a:r>
                <a:rPr lang="en-GB" dirty="0"/>
                <a:t>+ Rotation</a:t>
              </a:r>
            </a:p>
            <a:p>
              <a:pPr algn="r"/>
              <a:r>
                <a:rPr lang="en-GB" dirty="0"/>
                <a:t>+ Isometric scaling</a:t>
              </a:r>
            </a:p>
            <a:p>
              <a:pPr algn="r"/>
              <a:r>
                <a:rPr lang="en-GB" dirty="0"/>
                <a:t>Geometric similar transformation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5337180" y="4924095"/>
              <a:ext cx="3092644" cy="1539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2335363" y="5405501"/>
            <a:ext cx="7723139" cy="1477328"/>
            <a:chOff x="811362" y="5405501"/>
            <a:chExt cx="7723139" cy="14773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5362" y="5430799"/>
              <a:ext cx="1201553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1362" y="5424506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8631" y="5425108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9800000">
              <a:off x="4400242" y="5741978"/>
              <a:ext cx="802201" cy="4026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Isosceles Triangle 30"/>
            <p:cNvSpPr/>
            <p:nvPr/>
          </p:nvSpPr>
          <p:spPr>
            <a:xfrm rot="5400000">
              <a:off x="2919560" y="5936595"/>
              <a:ext cx="1212272" cy="173181"/>
            </a:xfrm>
            <a:prstGeom prst="triangl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189398" y="5405501"/>
              <a:ext cx="334510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dirty="0"/>
                <a:t>Translation</a:t>
              </a:r>
            </a:p>
            <a:p>
              <a:pPr algn="r"/>
              <a:r>
                <a:rPr lang="en-GB" dirty="0"/>
                <a:t>+ Rotation</a:t>
              </a:r>
            </a:p>
            <a:p>
              <a:pPr algn="r"/>
              <a:r>
                <a:rPr lang="en-GB" dirty="0"/>
                <a:t>+ scaling</a:t>
              </a:r>
            </a:p>
            <a:p>
              <a:pPr algn="r"/>
              <a:r>
                <a:rPr lang="en-GB" dirty="0"/>
                <a:t>[+shearing]</a:t>
              </a:r>
            </a:p>
            <a:p>
              <a:pPr algn="r"/>
              <a:r>
                <a:rPr lang="en-GB" dirty="0"/>
                <a:t>Affine transformation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>
              <a:off x="6437847" y="6566692"/>
              <a:ext cx="2005831" cy="3079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2335362" y="940660"/>
            <a:ext cx="1187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fixed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16615" y="940203"/>
            <a:ext cx="119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moving</a:t>
            </a:r>
          </a:p>
        </p:txBody>
      </p:sp>
    </p:spTree>
    <p:extLst>
      <p:ext uri="{BB962C8B-B14F-4D97-AF65-F5344CB8AC3E}">
        <p14:creationId xmlns:p14="http://schemas.microsoft.com/office/powerpoint/2010/main" val="2134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4664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These terms are variously used in registration software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Terminology</a:t>
            </a:r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631504" y="2204865"/>
            <a:ext cx="5184576" cy="2244443"/>
            <a:chOff x="899592" y="2348880"/>
            <a:chExt cx="6682154" cy="289275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57819"/>
            <a:stretch/>
          </p:blipFill>
          <p:spPr>
            <a:xfrm>
              <a:off x="899592" y="2348880"/>
              <a:ext cx="6682154" cy="289275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9952" y="4149080"/>
              <a:ext cx="1629751" cy="864096"/>
            </a:xfrm>
            <a:prstGeom prst="rect">
              <a:avLst/>
            </a:prstGeom>
            <a:ln w="38100" cmpd="sng">
              <a:solidFill>
                <a:srgbClr val="FF0000"/>
              </a:solidFill>
            </a:ln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768" y="4581128"/>
            <a:ext cx="6526684" cy="216024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51984" y="6381328"/>
            <a:ext cx="3073568" cy="21602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44" y="2204864"/>
            <a:ext cx="2516062" cy="14661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28248" y="2348880"/>
            <a:ext cx="1368152" cy="79208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5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use cases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1969046" y="1193081"/>
            <a:ext cx="8229600" cy="81821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Registration appears in many image pre-processing steps, such as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299465" y="2307164"/>
            <a:ext cx="2376068" cy="4403576"/>
            <a:chOff x="4197921" y="2560248"/>
            <a:chExt cx="2376068" cy="4403576"/>
          </a:xfrm>
        </p:grpSpPr>
        <p:grpSp>
          <p:nvGrpSpPr>
            <p:cNvPr id="43" name="Group 42"/>
            <p:cNvGrpSpPr/>
            <p:nvPr/>
          </p:nvGrpSpPr>
          <p:grpSpPr>
            <a:xfrm>
              <a:off x="4197921" y="2560248"/>
              <a:ext cx="2376068" cy="4403576"/>
              <a:chOff x="3932356" y="2716761"/>
              <a:chExt cx="2376068" cy="4403576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4004168" y="2716761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Motion correction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932356" y="6566339"/>
                <a:ext cx="2375294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000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Image source: http://</a:t>
                </a:r>
                <a:r>
                  <a:rPr lang="en-GB" sz="1000" dirty="0" err="1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www.zmescience.com</a:t>
                </a:r>
                <a:r>
                  <a:rPr lang="en-GB" sz="1000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/medicine/gifs-biology-human-body/</a:t>
                </a: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4225759" y="2807714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Original</a:t>
              </a: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98779" y="2036201"/>
            <a:ext cx="1530446" cy="4630942"/>
            <a:chOff x="7055895" y="2088360"/>
            <a:chExt cx="1530446" cy="4630942"/>
          </a:xfrm>
        </p:grpSpPr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2281" y="2996952"/>
              <a:ext cx="1442584" cy="1554565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2280" y="4581128"/>
              <a:ext cx="1440160" cy="1554565"/>
            </a:xfrm>
            <a:prstGeom prst="rect">
              <a:avLst/>
            </a:prstGeom>
          </p:spPr>
        </p:pic>
        <p:sp>
          <p:nvSpPr>
            <p:cNvPr id="60" name="Rectangle 59"/>
            <p:cNvSpPr/>
            <p:nvPr/>
          </p:nvSpPr>
          <p:spPr>
            <a:xfrm>
              <a:off x="7055895" y="6165304"/>
              <a:ext cx="153044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0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Image source: https://svi.nl/</a:t>
              </a:r>
              <a:r>
                <a:rPr lang="en-GB" sz="1000" dirty="0" err="1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ChromaticAberrationCorrector</a:t>
              </a:r>
              <a:endPara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055895" y="2088360"/>
              <a:ext cx="147346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Chromatic aberration correction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599267" y="2307164"/>
            <a:ext cx="2304256" cy="4424024"/>
            <a:chOff x="-2836200" y="2313200"/>
            <a:chExt cx="2304256" cy="4424024"/>
          </a:xfrm>
        </p:grpSpPr>
        <p:sp>
          <p:nvSpPr>
            <p:cNvPr id="62" name="TextBox 61"/>
            <p:cNvSpPr txBox="1"/>
            <p:nvPr/>
          </p:nvSpPr>
          <p:spPr>
            <a:xfrm>
              <a:off x="-2836200" y="2313200"/>
              <a:ext cx="23042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Slice alignment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-2454228" y="6183226"/>
              <a:ext cx="155008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tx2">
                      <a:lumMod val="75000"/>
                    </a:schemeClr>
                  </a:solidFill>
                </a:rPr>
                <a:t>Image source: http://</a:t>
              </a:r>
              <a:r>
                <a:rPr lang="en-US" sz="1000" dirty="0" err="1">
                  <a:solidFill>
                    <a:schemeClr val="tx2">
                      <a:lumMod val="75000"/>
                    </a:schemeClr>
                  </a:solidFill>
                </a:rPr>
                <a:t>imagej.net</a:t>
              </a:r>
              <a:r>
                <a:rPr lang="en-US" sz="1000" dirty="0">
                  <a:solidFill>
                    <a:schemeClr val="tx2">
                      <a:lumMod val="75000"/>
                    </a:schemeClr>
                  </a:solidFill>
                </a:rPr>
                <a:t>/</a:t>
              </a:r>
              <a:r>
                <a:rPr lang="en-US" sz="1000" dirty="0" err="1">
                  <a:solidFill>
                    <a:schemeClr val="tx2">
                      <a:lumMod val="75000"/>
                    </a:schemeClr>
                  </a:solidFill>
                </a:rPr>
                <a:t>Register_Virtual_Stack_Slices</a:t>
              </a:r>
              <a:endParaRPr lang="en-US" sz="10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330030" y="2276295"/>
            <a:ext cx="2952328" cy="4102600"/>
            <a:chOff x="6330030" y="2276295"/>
            <a:chExt cx="2952328" cy="410260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30031" y="2944794"/>
              <a:ext cx="1432037" cy="172662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2198" y="2944793"/>
              <a:ext cx="1440160" cy="1737270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330030" y="4528969"/>
              <a:ext cx="1432468" cy="1630810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2198" y="4528969"/>
              <a:ext cx="1440160" cy="164510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438042" y="2276295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Stitching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573128" y="6132674"/>
              <a:ext cx="2579778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0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Image source: </a:t>
              </a:r>
              <a:r>
                <a:rPr lang="en-GB" sz="1000" dirty="0" err="1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Carine</a:t>
              </a:r>
              <a:r>
                <a:rPr lang="en-GB" sz="10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 </a:t>
              </a:r>
              <a:r>
                <a:rPr lang="en-GB" sz="1000" dirty="0" err="1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Stapel</a:t>
              </a:r>
              <a:r>
                <a:rPr lang="en-GB" sz="10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 (</a:t>
              </a:r>
              <a:r>
                <a:rPr lang="en-GB" sz="1000" dirty="0" err="1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Vastenhouw</a:t>
              </a:r>
              <a:r>
                <a:rPr lang="en-GB" sz="10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 lab)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260186" y="2910627"/>
            <a:ext cx="3115153" cy="3285917"/>
            <a:chOff x="-3889670" y="3109377"/>
            <a:chExt cx="3115153" cy="3285917"/>
          </a:xfrm>
        </p:grpSpPr>
        <p:sp>
          <p:nvSpPr>
            <p:cNvPr id="30" name="Rectangle 29"/>
            <p:cNvSpPr/>
            <p:nvPr/>
          </p:nvSpPr>
          <p:spPr>
            <a:xfrm>
              <a:off x="-3889670" y="3109377"/>
              <a:ext cx="3115153" cy="32859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5"/>
            <a:srcRect l="1613" t="9208" r="1720" b="10986"/>
            <a:stretch/>
          </p:blipFill>
          <p:spPr>
            <a:xfrm>
              <a:off x="-3575050" y="3460751"/>
              <a:ext cx="1384300" cy="1377950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7"/>
            <a:srcRect l="727" t="6839" r="1527" b="8082"/>
            <a:stretch/>
          </p:blipFill>
          <p:spPr>
            <a:xfrm>
              <a:off x="-3619500" y="4629150"/>
              <a:ext cx="1400176" cy="138747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8"/>
            <a:srcRect l="1325" t="6779" r="790" b="8302"/>
            <a:stretch/>
          </p:blipFill>
          <p:spPr>
            <a:xfrm>
              <a:off x="-2413001" y="4645025"/>
              <a:ext cx="1409701" cy="139700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6"/>
            <a:srcRect l="1544" t="8970" r="1451" b="10982"/>
            <a:stretch/>
          </p:blipFill>
          <p:spPr>
            <a:xfrm>
              <a:off x="-2393951" y="3457574"/>
              <a:ext cx="1397001" cy="1390651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9031617" y="2246096"/>
            <a:ext cx="3341680" cy="4407211"/>
            <a:chOff x="4827125" y="2329648"/>
            <a:chExt cx="3341680" cy="4407211"/>
          </a:xfrm>
        </p:grpSpPr>
        <p:grpSp>
          <p:nvGrpSpPr>
            <p:cNvPr id="36" name="Group 35"/>
            <p:cNvGrpSpPr/>
            <p:nvPr/>
          </p:nvGrpSpPr>
          <p:grpSpPr>
            <a:xfrm>
              <a:off x="4827125" y="2329648"/>
              <a:ext cx="3341680" cy="4407211"/>
              <a:chOff x="5800451" y="2392149"/>
              <a:chExt cx="3341680" cy="4407211"/>
            </a:xfrm>
          </p:grpSpPr>
          <p:sp>
            <p:nvSpPr>
              <p:cNvPr id="49" name="TextBox 48"/>
              <p:cNvSpPr txBox="1"/>
              <p:nvPr/>
            </p:nvSpPr>
            <p:spPr>
              <a:xfrm>
                <a:off x="5800451" y="2392149"/>
                <a:ext cx="33416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Multiview</a:t>
                </a:r>
                <a:r>
                  <a:rPr lang="en-US" dirty="0"/>
                  <a:t> reconstruction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342959" y="6399250"/>
                <a:ext cx="210751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tx2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Image source: https://</a:t>
                </a:r>
                <a:r>
                  <a:rPr lang="en-US" sz="1000" dirty="0"/>
                  <a:t>fiji.sc</a:t>
                </a:r>
                <a:r>
                  <a:rPr lang="en-US" sz="1000" dirty="0" smtClean="0"/>
                  <a:t>/ Multiview-Reconstruction</a:t>
                </a:r>
                <a:endParaRPr lang="en-US" sz="1000" dirty="0"/>
              </a:p>
            </p:txBody>
          </p:sp>
        </p:grp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69634" y="4155972"/>
              <a:ext cx="2107511" cy="2048052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5172437" y="3159405"/>
              <a:ext cx="2686973" cy="905591"/>
              <a:chOff x="5607867" y="3083302"/>
              <a:chExt cx="3058269" cy="1049121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607867" y="3091556"/>
                <a:ext cx="952843" cy="1022874"/>
              </a:xfrm>
              <a:prstGeom prst="rect">
                <a:avLst/>
              </a:prstGeom>
            </p:spPr>
          </p:pic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30680" y="3091556"/>
                <a:ext cx="971763" cy="1040867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693657" y="3083302"/>
                <a:ext cx="972479" cy="1046449"/>
              </a:xfrm>
              <a:prstGeom prst="rect">
                <a:avLst/>
              </a:prstGeom>
            </p:spPr>
          </p:pic>
        </p:grp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2" y="2831123"/>
            <a:ext cx="4505187" cy="331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74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Motion correction using </a:t>
            </a:r>
            <a:r>
              <a:rPr lang="en-GB" dirty="0" err="1" smtClean="0"/>
              <a:t>StackReg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010132"/>
          </a:xfrm>
        </p:spPr>
        <p:txBody>
          <a:bodyPr>
            <a:normAutofit/>
          </a:bodyPr>
          <a:lstStyle/>
          <a:p>
            <a:r>
              <a:rPr lang="en-GB" dirty="0" smtClean="0"/>
              <a:t>Select a frame, where the investigated object is as centred as possible.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0703" y="2555928"/>
            <a:ext cx="3100798" cy="25589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338" y="2555929"/>
            <a:ext cx="3086857" cy="255567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651368" y="2563299"/>
            <a:ext cx="3045551" cy="253978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674885" y="2551541"/>
            <a:ext cx="3045550" cy="252802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980736" y="5138977"/>
            <a:ext cx="9587872" cy="10101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Click menu </a:t>
            </a:r>
            <a:r>
              <a:rPr lang="en-GB" i="1" dirty="0" smtClean="0"/>
              <a:t>Plugins &gt; Registration &gt; </a:t>
            </a:r>
            <a:r>
              <a:rPr lang="en-GB" i="1" dirty="0" err="1" smtClean="0"/>
              <a:t>StackReg</a:t>
            </a:r>
            <a:endParaRPr lang="en-GB" dirty="0" smtClean="0"/>
          </a:p>
          <a:p>
            <a:r>
              <a:rPr lang="en-GB" dirty="0" smtClean="0"/>
              <a:t>Note: You need the update site “BIG-EPFL” activated in Fiji</a:t>
            </a:r>
          </a:p>
          <a:p>
            <a:endParaRPr lang="en-GB" i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1190"/>
          <a:stretch/>
        </p:blipFill>
        <p:spPr>
          <a:xfrm>
            <a:off x="8281175" y="2844566"/>
            <a:ext cx="3577937" cy="206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164264"/>
          </a:xfrm>
        </p:spPr>
        <p:txBody>
          <a:bodyPr/>
          <a:lstStyle/>
          <a:p>
            <a:r>
              <a:rPr lang="en-GB" dirty="0" smtClean="0"/>
              <a:t>If I would like to correct motion in this video, what kind </a:t>
            </a:r>
            <a:r>
              <a:rPr lang="en-GB" smtClean="0"/>
              <a:t>of transformation should I use?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2265460" y="5232036"/>
            <a:ext cx="2338086" cy="142394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Translation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62361" y="5232036"/>
            <a:ext cx="2338086" cy="14239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Rigid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55926" y="5232035"/>
            <a:ext cx="2338086" cy="14239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Affine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100930" y="6304002"/>
            <a:ext cx="20910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Image source: http://</a:t>
            </a:r>
            <a:r>
              <a:rPr lang="en-GB" sz="100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www.zmescience.com</a:t>
            </a:r>
            <a:r>
              <a:rPr lang="en-GB" sz="1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/medicine/gifs-biology-human-body/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453667"/>
            <a:ext cx="420052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885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Bleaching correction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30258"/>
          </a:xfrm>
        </p:spPr>
        <p:txBody>
          <a:bodyPr/>
          <a:lstStyle/>
          <a:p>
            <a:r>
              <a:rPr lang="en-GB" dirty="0" smtClean="0"/>
              <a:t> Image &gt; Adjust &gt; Bleach Correction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592" y="1831640"/>
            <a:ext cx="3489745" cy="212757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79600" y="6000306"/>
            <a:ext cx="20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Original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31531" y="6000306"/>
            <a:ext cx="20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Simple ratio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3461" y="6000306"/>
            <a:ext cx="20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Exponential fit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5390" y="6000306"/>
            <a:ext cx="2066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Histogram fit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473" y="2424076"/>
            <a:ext cx="2565400" cy="94270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01" y="2733960"/>
            <a:ext cx="1438373" cy="50100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53200" y="6567004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Yu-Wen Hsieh, </a:t>
            </a:r>
            <a:r>
              <a:rPr lang="en-GB" sz="1200" dirty="0" err="1"/>
              <a:t>Tomancak</a:t>
            </a:r>
            <a:r>
              <a:rPr lang="en-GB" sz="1200" dirty="0"/>
              <a:t> lab, MPI CBG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859" y="3725741"/>
            <a:ext cx="93154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49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Measuring signal over time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17326"/>
            <a:ext cx="10972800" cy="644235"/>
          </a:xfrm>
        </p:spPr>
        <p:txBody>
          <a:bodyPr/>
          <a:lstStyle/>
          <a:p>
            <a:r>
              <a:rPr lang="en-GB" dirty="0"/>
              <a:t>Image &gt; Stacks &gt; Z-Axis </a:t>
            </a:r>
            <a:r>
              <a:rPr lang="en-GB" dirty="0" smtClean="0"/>
              <a:t>profile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</a:t>
            </a:r>
            <a:r>
              <a:rPr lang="en-GB" dirty="0" smtClean="0"/>
              <a:t>sequences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500" y="4303935"/>
            <a:ext cx="3912689" cy="239270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5085806" y="2049331"/>
            <a:ext cx="4894559" cy="3864184"/>
            <a:chOff x="3561805" y="2049331"/>
            <a:chExt cx="4894559" cy="3864184"/>
          </a:xfrm>
        </p:grpSpPr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3561805" y="2049331"/>
              <a:ext cx="4894559" cy="2010136"/>
              <a:chOff x="3558371" y="2478226"/>
              <a:chExt cx="6813879" cy="2798377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58371" y="2478226"/>
                <a:ext cx="1816100" cy="18669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65115" y="2700805"/>
                <a:ext cx="1816100" cy="18669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77310" y="2936081"/>
                <a:ext cx="1803400" cy="18542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94755" y="3184057"/>
                <a:ext cx="1778000" cy="1841500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6"/>
              <a:srcRect t="943" b="1"/>
              <a:stretch/>
            </p:blipFill>
            <p:spPr>
              <a:xfrm>
                <a:off x="8594250" y="3414746"/>
                <a:ext cx="1778000" cy="1861857"/>
              </a:xfrm>
              <a:prstGeom prst="rect">
                <a:avLst/>
              </a:prstGeom>
            </p:spPr>
          </p:pic>
        </p:grpSp>
        <p:cxnSp>
          <p:nvCxnSpPr>
            <p:cNvPr id="11" name="Straight Arrow Connector 10"/>
            <p:cNvCxnSpPr>
              <a:stCxn id="9" idx="2"/>
            </p:cNvCxnSpPr>
            <p:nvPr/>
          </p:nvCxnSpPr>
          <p:spPr>
            <a:xfrm flipH="1">
              <a:off x="3718560" y="3390366"/>
              <a:ext cx="495518" cy="131226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0" idx="2"/>
            </p:cNvCxnSpPr>
            <p:nvPr/>
          </p:nvCxnSpPr>
          <p:spPr>
            <a:xfrm flipH="1">
              <a:off x="3870960" y="3550249"/>
              <a:ext cx="1281781" cy="13047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2" idx="2"/>
            </p:cNvCxnSpPr>
            <p:nvPr/>
          </p:nvCxnSpPr>
          <p:spPr>
            <a:xfrm flipH="1">
              <a:off x="3957978" y="3710131"/>
              <a:ext cx="2060947" cy="22033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3" idx="2"/>
            </p:cNvCxnSpPr>
            <p:nvPr/>
          </p:nvCxnSpPr>
          <p:spPr>
            <a:xfrm flipH="1">
              <a:off x="5400092" y="3879135"/>
              <a:ext cx="1556060" cy="12806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4" idx="2"/>
            </p:cNvCxnSpPr>
            <p:nvPr/>
          </p:nvCxnSpPr>
          <p:spPr>
            <a:xfrm flipH="1">
              <a:off x="6666636" y="4059467"/>
              <a:ext cx="1151140" cy="108998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Oval 20"/>
          <p:cNvSpPr/>
          <p:nvPr/>
        </p:nvSpPr>
        <p:spPr>
          <a:xfrm>
            <a:off x="3422470" y="3309259"/>
            <a:ext cx="225259" cy="24099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2" name="Group 21"/>
          <p:cNvGrpSpPr/>
          <p:nvPr/>
        </p:nvGrpSpPr>
        <p:grpSpPr>
          <a:xfrm>
            <a:off x="4885509" y="5186235"/>
            <a:ext cx="5625828" cy="1526119"/>
            <a:chOff x="3361509" y="5186234"/>
            <a:chExt cx="5625828" cy="152611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2088" y="5186234"/>
              <a:ext cx="1255249" cy="1526119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3361509" y="6418217"/>
              <a:ext cx="444138" cy="278422"/>
            </a:xfrm>
            <a:prstGeom prst="ellipse">
              <a:avLst/>
            </a:pr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3805647" y="5949294"/>
              <a:ext cx="3926441" cy="60813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198" y="1826079"/>
            <a:ext cx="2771775" cy="287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26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12900"/>
            <a:ext cx="8229600" cy="5245100"/>
          </a:xfrm>
        </p:spPr>
        <p:txBody>
          <a:bodyPr>
            <a:normAutofit lnSpcReduction="10000"/>
          </a:bodyPr>
          <a:lstStyle/>
          <a:p>
            <a:pPr defTabSz="914400">
              <a:spcBef>
                <a:spcPts val="0"/>
              </a:spcBef>
            </a:pPr>
            <a:r>
              <a:rPr lang="en-GB" dirty="0" smtClean="0"/>
              <a:t>Image correction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Image registration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Motion correction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Bleaching correction</a:t>
            </a:r>
          </a:p>
          <a:p>
            <a:pPr defTabSz="914400">
              <a:spcBef>
                <a:spcPts val="0"/>
              </a:spcBef>
            </a:pPr>
            <a:r>
              <a:rPr lang="en-GB" b="1" dirty="0" smtClean="0"/>
              <a:t>Visualisation</a:t>
            </a:r>
          </a:p>
          <a:p>
            <a:pPr lvl="1" defTabSz="914400">
              <a:spcBef>
                <a:spcPts val="0"/>
              </a:spcBef>
            </a:pPr>
            <a:r>
              <a:rPr lang="en-GB" b="1" dirty="0" smtClean="0"/>
              <a:t>Kymography</a:t>
            </a:r>
          </a:p>
          <a:p>
            <a:pPr lvl="2" defTabSz="914400">
              <a:spcBef>
                <a:spcPts val="0"/>
              </a:spcBef>
            </a:pPr>
            <a:r>
              <a:rPr lang="en-GB" b="1" dirty="0" smtClean="0"/>
              <a:t>How to build kymographs</a:t>
            </a:r>
          </a:p>
          <a:p>
            <a:pPr lvl="2" defTabSz="914400">
              <a:spcBef>
                <a:spcPts val="0"/>
              </a:spcBef>
            </a:pPr>
            <a:r>
              <a:rPr lang="en-GB" b="1" dirty="0" smtClean="0"/>
              <a:t>How to interpret kymographs</a:t>
            </a:r>
          </a:p>
          <a:p>
            <a:pPr lvl="1" defTabSz="914400">
              <a:spcBef>
                <a:spcPts val="0"/>
              </a:spcBef>
            </a:pPr>
            <a:r>
              <a:rPr lang="en-GB" b="1" dirty="0" smtClean="0"/>
              <a:t>Visualisation of time sequences in </a:t>
            </a:r>
            <a:r>
              <a:rPr lang="en-GB" b="1" dirty="0" err="1" smtClean="0"/>
              <a:t>Imaris</a:t>
            </a:r>
            <a:r>
              <a:rPr lang="en-GB" b="1" dirty="0" smtClean="0"/>
              <a:t> (Demo)</a:t>
            </a:r>
          </a:p>
          <a:p>
            <a:pPr defTabSz="914400">
              <a:spcBef>
                <a:spcPts val="0"/>
              </a:spcBef>
            </a:pPr>
            <a:r>
              <a:rPr lang="en-GB" dirty="0" smtClean="0"/>
              <a:t>Tracking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Introduction / Theory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Single particle tracking</a:t>
            </a:r>
          </a:p>
          <a:p>
            <a:pPr lvl="1" defTabSz="914400">
              <a:spcBef>
                <a:spcPts val="0"/>
              </a:spcBef>
            </a:pPr>
            <a:r>
              <a:rPr lang="en-GB" dirty="0" err="1" smtClean="0"/>
              <a:t>Trackmate</a:t>
            </a:r>
            <a:r>
              <a:rPr lang="en-GB" dirty="0" smtClean="0"/>
              <a:t> demo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Exercise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Measurements in time sequences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04" y="1435208"/>
            <a:ext cx="1201553" cy="1198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004" y="1428915"/>
            <a:ext cx="1198609" cy="1198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795" y="1772417"/>
            <a:ext cx="1198609" cy="1198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00000">
            <a:off x="9501406" y="2089287"/>
            <a:ext cx="802201" cy="402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0570" t="16825" r="22899" b="1585"/>
          <a:stretch/>
        </p:blipFill>
        <p:spPr>
          <a:xfrm>
            <a:off x="7929258" y="3189587"/>
            <a:ext cx="1034399" cy="9961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347767" y="5178056"/>
            <a:ext cx="1624510" cy="1453686"/>
            <a:chOff x="2373332" y="2668358"/>
            <a:chExt cx="2847873" cy="4053524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2524159" y="4454734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920083" y="3238676"/>
              <a:ext cx="0" cy="121605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920084" y="3238676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316008" y="3238676"/>
              <a:ext cx="0" cy="56561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316008" y="3804285"/>
              <a:ext cx="1112364" cy="942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711933" y="4487728"/>
              <a:ext cx="867268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448796" y="3813712"/>
              <a:ext cx="0" cy="31108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48797" y="3502626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48797" y="3502625"/>
              <a:ext cx="1" cy="31108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920084" y="5666081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316008" y="5109906"/>
              <a:ext cx="1" cy="57503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920083" y="4450023"/>
              <a:ext cx="0" cy="12160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316009" y="2753200"/>
              <a:ext cx="7070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16009" y="5109905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16009" y="6307104"/>
              <a:ext cx="7070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3711933" y="4483017"/>
              <a:ext cx="0" cy="12160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711933" y="4483017"/>
              <a:ext cx="867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711934" y="5699075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023019" y="6005447"/>
              <a:ext cx="0" cy="6221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48796" y="3809001"/>
              <a:ext cx="0" cy="3110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023020" y="6637042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023020" y="6005446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48797" y="4112228"/>
              <a:ext cx="630025" cy="78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316008" y="2753199"/>
              <a:ext cx="1" cy="480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2524159" y="3233965"/>
              <a:ext cx="2320563" cy="1216058"/>
              <a:chOff x="989814" y="2347274"/>
              <a:chExt cx="2320563" cy="121605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989814" y="3563332"/>
                <a:ext cx="39592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385739" y="2347274"/>
                <a:ext cx="0" cy="121605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385739" y="2347274"/>
                <a:ext cx="39592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1781664" y="2347274"/>
                <a:ext cx="0" cy="56561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781664" y="2912883"/>
                <a:ext cx="1112364" cy="94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914452" y="2611224"/>
                <a:ext cx="39592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914452" y="2611223"/>
                <a:ext cx="1" cy="31108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/>
            <p:cNvCxnSpPr/>
            <p:nvPr/>
          </p:nvCxnSpPr>
          <p:spPr>
            <a:xfrm flipV="1">
              <a:off x="3316008" y="5666082"/>
              <a:ext cx="1" cy="6504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3316005" y="5109902"/>
              <a:ext cx="395926" cy="575035"/>
              <a:chOff x="1781661" y="4223210"/>
              <a:chExt cx="395926" cy="575035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V="1">
                <a:off x="1781661" y="4223210"/>
                <a:ext cx="1" cy="575035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781662" y="4223210"/>
                <a:ext cx="395925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2844670" y="3158552"/>
              <a:ext cx="1669328" cy="3226323"/>
              <a:chOff x="1310326" y="2271860"/>
              <a:chExt cx="1669328" cy="3226323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1706252" y="2271860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828826" y="2832753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102174" y="4143077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15673" y="4701615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13261" y="5328502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310326" y="3483201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023019" y="2668358"/>
              <a:ext cx="1198186" cy="4053524"/>
              <a:chOff x="2488675" y="1781667"/>
              <a:chExt cx="1198186" cy="4053524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2488675" y="1781667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00037" y="2526382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536033" y="3140696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044858" y="3511485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582936" y="4727543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884600" y="5033914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894029" y="5665510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63" name="Oval 62"/>
            <p:cNvSpPr/>
            <p:nvPr/>
          </p:nvSpPr>
          <p:spPr>
            <a:xfrm>
              <a:off x="2373332" y="4365183"/>
              <a:ext cx="150828" cy="16968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6"/>
          <a:srcRect t="19274" r="64549" b="12410"/>
          <a:stretch/>
        </p:blipFill>
        <p:spPr>
          <a:xfrm>
            <a:off x="8741233" y="5113020"/>
            <a:ext cx="1606446" cy="1653037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449" y="2767746"/>
            <a:ext cx="13525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77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8482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Given that image and the corresponding histogram:</a:t>
            </a:r>
          </a:p>
          <a:p>
            <a:r>
              <a:rPr lang="en-GB" dirty="0"/>
              <a:t>W</a:t>
            </a:r>
            <a:r>
              <a:rPr lang="en-GB" dirty="0" smtClean="0"/>
              <a:t>hich threshold would you choose to differentiate black objects from the from the white background?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230056" y="5887765"/>
            <a:ext cx="2338086" cy="79398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chemeClr val="tx1"/>
                </a:solidFill>
              </a:rPr>
              <a:t>12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26957" y="5887765"/>
            <a:ext cx="2338086" cy="7939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chemeClr val="tx1"/>
                </a:solidFill>
              </a:rPr>
              <a:t>123</a:t>
            </a:r>
            <a:endParaRPr lang="en-GB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522" y="5887764"/>
            <a:ext cx="2338086" cy="79398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smtClean="0">
                <a:solidFill>
                  <a:schemeClr val="tx1"/>
                </a:solidFill>
              </a:rPr>
              <a:t>234</a:t>
            </a:r>
            <a:endParaRPr lang="en-GB" sz="3600" dirty="0">
              <a:solidFill>
                <a:schemeClr val="tx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751" y="2885024"/>
            <a:ext cx="3276600" cy="2580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8808" y="3111834"/>
            <a:ext cx="34798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7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Kymography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903557" cy="4591327"/>
          </a:xfrm>
        </p:spPr>
        <p:txBody>
          <a:bodyPr/>
          <a:lstStyle/>
          <a:p>
            <a:r>
              <a:rPr lang="en-GB" dirty="0" smtClean="0"/>
              <a:t>Kymograph (“Wave writer”)</a:t>
            </a:r>
          </a:p>
          <a:p>
            <a:pPr lvl="1"/>
            <a:r>
              <a:rPr lang="en-GB" dirty="0" smtClean="0"/>
              <a:t>documents water level over time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Kymograph images show signal along a line over time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1026" name="Picture 2" descr="ile:General physiology; an outline of the science of life (1899) (14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281" y="2154662"/>
            <a:ext cx="2938353" cy="403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52281" y="6191528"/>
            <a:ext cx="2938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Source: General physiology; an outline of the science of life (1899), London, Macmillan and co., limited</a:t>
            </a:r>
          </a:p>
        </p:txBody>
      </p:sp>
    </p:spTree>
    <p:extLst>
      <p:ext uri="{BB962C8B-B14F-4D97-AF65-F5344CB8AC3E}">
        <p14:creationId xmlns:p14="http://schemas.microsoft.com/office/powerpoint/2010/main" val="624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Kymography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570" t="16825" r="9568" b="1585"/>
          <a:stretch/>
        </p:blipFill>
        <p:spPr>
          <a:xfrm>
            <a:off x="5746816" y="3675728"/>
            <a:ext cx="4629085" cy="202020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870882" y="4646688"/>
            <a:ext cx="1574276" cy="258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1981200" y="1600201"/>
                <a:ext cx="8229600" cy="25381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8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1pPr>
                <a:lvl2pPr marL="914400" indent="-4572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17375E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Dimension reduction </a:t>
                </a:r>
              </a:p>
              <a:p>
                <a:pPr marL="571500" lvl="1" indent="0">
                  <a:buNone/>
                </a:pPr>
                <a:r>
                  <a:rPr lang="en-GB" dirty="0"/>
                  <a:t>2D+t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GB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GB" dirty="0"/>
                  <a:t>2D</a:t>
                </a:r>
              </a:p>
              <a:p>
                <a:r>
                  <a:rPr lang="en-GB" dirty="0"/>
                  <a:t>To make further processing easier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8229600" cy="2538167"/>
              </a:xfrm>
              <a:prstGeom prst="rect">
                <a:avLst/>
              </a:prstGeom>
              <a:blipFill rotWithShape="0">
                <a:blip r:embed="rId4"/>
                <a:stretch>
                  <a:fillRect l="-1333" t="-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58" y="3448114"/>
            <a:ext cx="2114255" cy="2397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23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How to draw kymographs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2184663"/>
            <a:ext cx="8229600" cy="532656"/>
          </a:xfrm>
        </p:spPr>
        <p:txBody>
          <a:bodyPr/>
          <a:lstStyle/>
          <a:p>
            <a:r>
              <a:rPr lang="en-GB" i="1" dirty="0" smtClean="0"/>
              <a:t>Image &gt; Stacks &gt; </a:t>
            </a:r>
            <a:r>
              <a:rPr lang="en-GB" i="1" u="sng" dirty="0" smtClean="0"/>
              <a:t>Dynamic</a:t>
            </a:r>
            <a:r>
              <a:rPr lang="en-GB" i="1" dirty="0" smtClean="0"/>
              <a:t> reslice</a:t>
            </a:r>
            <a:endParaRPr lang="en-GB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580" y="2717319"/>
            <a:ext cx="1937098" cy="3185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270" y="3579728"/>
            <a:ext cx="1672369" cy="12224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231" y="2717320"/>
            <a:ext cx="1236280" cy="318545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981200" y="1616402"/>
            <a:ext cx="8229600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Do </a:t>
            </a:r>
            <a:r>
              <a:rPr lang="en-GB" i="1" dirty="0"/>
              <a:t>Image &gt; </a:t>
            </a:r>
            <a:r>
              <a:rPr lang="en-GB" i="1" dirty="0" err="1"/>
              <a:t>Color</a:t>
            </a:r>
            <a:r>
              <a:rPr lang="en-GB" i="1" dirty="0"/>
              <a:t> &gt; Split Channels </a:t>
            </a:r>
            <a:r>
              <a:rPr lang="en-GB" dirty="0"/>
              <a:t>and</a:t>
            </a:r>
            <a:r>
              <a:rPr lang="en-GB" i="1" dirty="0"/>
              <a:t> Z-Projection </a:t>
            </a:r>
            <a:r>
              <a:rPr lang="en-GB" dirty="0"/>
              <a:t>first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23592"/>
          <a:stretch/>
        </p:blipFill>
        <p:spPr>
          <a:xfrm>
            <a:off x="7192231" y="2712725"/>
            <a:ext cx="1236281" cy="31900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580" y="2712724"/>
            <a:ext cx="1937098" cy="2801678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991544" y="6042463"/>
            <a:ext cx="8229600" cy="53265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Keep in mind: You may move the yellow line after </a:t>
            </a:r>
            <a:r>
              <a:rPr lang="en-GB" dirty="0" err="1"/>
              <a:t>reslicing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746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draw kymographs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30750"/>
          </a:xfrm>
        </p:spPr>
        <p:txBody>
          <a:bodyPr/>
          <a:lstStyle/>
          <a:p>
            <a:r>
              <a:rPr lang="en-GB" dirty="0" smtClean="0"/>
              <a:t>Alternatively: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2877294"/>
            <a:ext cx="1528611" cy="25137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572" y="2886351"/>
            <a:ext cx="1351451" cy="12193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308" y="3118683"/>
            <a:ext cx="1644005" cy="9070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152" y="2886351"/>
            <a:ext cx="1258297" cy="17925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572" y="4809518"/>
            <a:ext cx="1333049" cy="1203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152" y="4809518"/>
            <a:ext cx="1258297" cy="18026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2" b="39294"/>
          <a:stretch/>
        </p:blipFill>
        <p:spPr>
          <a:xfrm>
            <a:off x="8873385" y="4809519"/>
            <a:ext cx="923336" cy="154852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7834142" y="2953362"/>
            <a:ext cx="2211171" cy="1597019"/>
            <a:chOff x="6074463" y="2620744"/>
            <a:chExt cx="2211171" cy="1597019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6641629" y="3848431"/>
              <a:ext cx="16440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475600" y="2620744"/>
              <a:ext cx="4336" cy="102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949835" y="3848431"/>
              <a:ext cx="10275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pseudo 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6121110" y="2994641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z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890499" y="4873918"/>
            <a:ext cx="2214433" cy="1984082"/>
            <a:chOff x="6071201" y="2195350"/>
            <a:chExt cx="2214433" cy="1984082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641629" y="3848431"/>
              <a:ext cx="164400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6475600" y="2195350"/>
              <a:ext cx="0" cy="14524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944064" y="3810100"/>
              <a:ext cx="10333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pseudo y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6125062" y="2694656"/>
              <a:ext cx="261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</a:t>
              </a:r>
            </a:p>
          </p:txBody>
        </p:sp>
      </p:grpSp>
      <p:sp>
        <p:nvSpPr>
          <p:cNvPr id="24" name="Content Placeholder 2"/>
          <p:cNvSpPr txBox="1">
            <a:spLocks/>
          </p:cNvSpPr>
          <p:nvPr/>
        </p:nvSpPr>
        <p:spPr>
          <a:xfrm>
            <a:off x="2372412" y="2173481"/>
            <a:ext cx="3516198" cy="53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Image &gt; Duplicate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098539" y="2135290"/>
            <a:ext cx="4949072" cy="530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Image &gt; Stacks &gt; Dynamic </a:t>
            </a:r>
            <a:r>
              <a:rPr lang="en-GB" sz="2400" dirty="0" err="1"/>
              <a:t>reslice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1445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Kymograph: Interpretation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577" y="1268549"/>
            <a:ext cx="8229600" cy="93555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For speed estimation, we need information about</a:t>
            </a:r>
          </a:p>
          <a:p>
            <a:pPr lvl="1"/>
            <a:r>
              <a:rPr lang="en-GB" dirty="0" smtClean="0"/>
              <a:t>distance and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77" y="2700211"/>
            <a:ext cx="3318236" cy="1434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577" y="2179684"/>
            <a:ext cx="4199641" cy="4778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609" y="2161460"/>
            <a:ext cx="4199641" cy="510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2608" y="2765570"/>
            <a:ext cx="3318238" cy="1423327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119409" y="2891638"/>
            <a:ext cx="3791436" cy="1705942"/>
            <a:chOff x="6153316" y="2440496"/>
            <a:chExt cx="3791436" cy="1705942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6626515" y="3810100"/>
              <a:ext cx="331823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V="1">
              <a:off x="6522734" y="2440496"/>
              <a:ext cx="18940" cy="123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877318" y="3777106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time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16200000">
              <a:off x="5977947" y="2872401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space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/>
          <a:srcRect t="6474"/>
          <a:stretch/>
        </p:blipFill>
        <p:spPr>
          <a:xfrm>
            <a:off x="10265429" y="1736326"/>
            <a:ext cx="1559542" cy="27825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92607" y="2161460"/>
            <a:ext cx="4199643" cy="496050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4787560" y="1695854"/>
            <a:ext cx="2362986" cy="562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mtClean="0"/>
              <a:t>time</a:t>
            </a:r>
            <a:endParaRPr lang="en-GB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244228" y="2891638"/>
            <a:ext cx="3791436" cy="1705942"/>
            <a:chOff x="6153316" y="2440496"/>
            <a:chExt cx="3791436" cy="1705942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6626515" y="3810100"/>
              <a:ext cx="331823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6522734" y="2440496"/>
              <a:ext cx="18940" cy="123314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7877318" y="3777106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time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5977947" y="2872401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space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89274" y="4630574"/>
            <a:ext cx="8804738" cy="2025407"/>
            <a:chOff x="1189274" y="4630574"/>
            <a:chExt cx="8804738" cy="2025407"/>
          </a:xfrm>
        </p:grpSpPr>
        <p:sp>
          <p:nvSpPr>
            <p:cNvPr id="29" name="Rectangle 28"/>
            <p:cNvSpPr/>
            <p:nvPr/>
          </p:nvSpPr>
          <p:spPr>
            <a:xfrm>
              <a:off x="2265460" y="5232036"/>
              <a:ext cx="2338086" cy="142394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0.84 microns/second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962361" y="5232036"/>
              <a:ext cx="2338086" cy="142394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1.18 microns/second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655926" y="5232035"/>
              <a:ext cx="2338086" cy="142394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solidFill>
                    <a:schemeClr val="tx1"/>
                  </a:solidFill>
                </a:rPr>
                <a:t>2.08 pixel/frame</a:t>
              </a:r>
              <a:endParaRPr lang="en-GB" sz="2000" dirty="0">
                <a:solidFill>
                  <a:schemeClr val="tx1"/>
                </a:solidFill>
              </a:endParaRPr>
            </a:p>
          </p:txBody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1189274" y="4630574"/>
              <a:ext cx="8229600" cy="93555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1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dirty="0" smtClean="0"/>
                <a:t>How fast are the chromosomes moving?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681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Colour encoding time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171" y="2843694"/>
            <a:ext cx="1896988" cy="170945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623767"/>
          </a:xfrm>
        </p:spPr>
        <p:txBody>
          <a:bodyPr/>
          <a:lstStyle/>
          <a:p>
            <a:r>
              <a:rPr lang="en-GB" dirty="0" smtClean="0"/>
              <a:t>Image &gt; </a:t>
            </a:r>
            <a:r>
              <a:rPr lang="en-GB" dirty="0" err="1" smtClean="0"/>
              <a:t>Hyperstack</a:t>
            </a:r>
            <a:r>
              <a:rPr lang="en-GB" dirty="0" smtClean="0"/>
              <a:t> &gt; Temporal-</a:t>
            </a:r>
            <a:r>
              <a:rPr lang="en-GB" dirty="0" err="1" smtClean="0"/>
              <a:t>Color</a:t>
            </a:r>
            <a:r>
              <a:rPr lang="en-GB" dirty="0" smtClean="0"/>
              <a:t> code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226" y="2601536"/>
            <a:ext cx="2914575" cy="19516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584" y="4762157"/>
            <a:ext cx="1893216" cy="6310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71" y="2843694"/>
            <a:ext cx="2923034" cy="1709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03171" y="6581002"/>
            <a:ext cx="548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</a:t>
            </a:r>
            <a:r>
              <a:rPr lang="en-GB" sz="1200" dirty="0" err="1"/>
              <a:t>Imaris</a:t>
            </a:r>
            <a:r>
              <a:rPr lang="en-GB" sz="1200" dirty="0"/>
              <a:t> </a:t>
            </a:r>
            <a:r>
              <a:rPr lang="en-GB" sz="1200" dirty="0" err="1"/>
              <a:t>examle</a:t>
            </a:r>
            <a:r>
              <a:rPr lang="en-GB" sz="1200" dirty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66650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Demo: Visualising time sequences in </a:t>
            </a:r>
            <a:r>
              <a:rPr lang="en-GB" sz="2800" dirty="0" err="1"/>
              <a:t>Imaris</a:t>
            </a:r>
            <a:endParaRPr lang="en-GB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2795" y="1429516"/>
            <a:ext cx="8618505" cy="49966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82361" y="2318735"/>
            <a:ext cx="71393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67919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Visualising time sequences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77734"/>
          </a:xfrm>
        </p:spPr>
        <p:txBody>
          <a:bodyPr/>
          <a:lstStyle/>
          <a:p>
            <a:r>
              <a:rPr lang="en-GB" dirty="0" smtClean="0"/>
              <a:t>Open images, from the Arena by drag and drop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901" y="2309975"/>
            <a:ext cx="9860973" cy="518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6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Visualising time sequences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27610"/>
          </a:xfrm>
        </p:spPr>
        <p:txBody>
          <a:bodyPr/>
          <a:lstStyle/>
          <a:p>
            <a:r>
              <a:rPr lang="en-GB" dirty="0" smtClean="0"/>
              <a:t>Edit &gt; Show Display Adjustment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78" y="2154663"/>
            <a:ext cx="1670456" cy="44279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412" y="2154663"/>
            <a:ext cx="6836235" cy="44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8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Visualising time sequences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44483"/>
          </a:xfrm>
        </p:spPr>
        <p:txBody>
          <a:bodyPr/>
          <a:lstStyle/>
          <a:p>
            <a:r>
              <a:rPr lang="en-GB" dirty="0" smtClean="0"/>
              <a:t>Go to the Animation pane and add a Frame, marking the video start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36" y="2154662"/>
            <a:ext cx="6927505" cy="449435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42660" y="2154662"/>
            <a:ext cx="522513" cy="53748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4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4496790" cy="2579912"/>
          </a:xfrm>
        </p:spPr>
        <p:txBody>
          <a:bodyPr/>
          <a:lstStyle/>
          <a:p>
            <a:r>
              <a:rPr lang="en-GB" dirty="0" smtClean="0"/>
              <a:t>I was just drawing this red line along my scale bar.</a:t>
            </a:r>
          </a:p>
          <a:p>
            <a:endParaRPr lang="en-GB" dirty="0" smtClean="0"/>
          </a:p>
          <a:p>
            <a:r>
              <a:rPr lang="en-GB" dirty="0" smtClean="0"/>
              <a:t>What’s the images pixel size?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1" y="1390923"/>
            <a:ext cx="8574480" cy="10319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221" y="2573567"/>
            <a:ext cx="4574042" cy="23678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11873" y="5201960"/>
            <a:ext cx="3292901" cy="147979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0.5 </a:t>
            </a:r>
            <a:r>
              <a:rPr lang="en-GB" sz="2400" dirty="0" smtClean="0">
                <a:solidFill>
                  <a:schemeClr val="tx1"/>
                </a:solidFill>
              </a:rPr>
              <a:t>µm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97011" y="5201960"/>
            <a:ext cx="3292901" cy="14797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tx1"/>
                </a:solidFill>
              </a:rPr>
              <a:t> </a:t>
            </a:r>
            <a:r>
              <a:rPr lang="en-GB" sz="2400" dirty="0" smtClean="0">
                <a:solidFill>
                  <a:schemeClr val="tx1"/>
                </a:solidFill>
              </a:rPr>
              <a:t>0.01 µm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04442" y="5201960"/>
            <a:ext cx="3292901" cy="147979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0.05 µm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0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Visualising time sequences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77486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Go to a </a:t>
            </a:r>
            <a:r>
              <a:rPr lang="en-GB" dirty="0" err="1" smtClean="0"/>
              <a:t>timepoint</a:t>
            </a:r>
            <a:r>
              <a:rPr lang="en-GB" dirty="0" smtClean="0"/>
              <a:t> where a division is almost happening, add two (!) frames.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37" y="2154663"/>
            <a:ext cx="6977738" cy="452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Visualising time sequences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61108"/>
          </a:xfrm>
        </p:spPr>
        <p:txBody>
          <a:bodyPr/>
          <a:lstStyle/>
          <a:p>
            <a:r>
              <a:rPr lang="en-GB" dirty="0" smtClean="0"/>
              <a:t>Zoom in and add </a:t>
            </a:r>
            <a:r>
              <a:rPr lang="en-GB" smtClean="0"/>
              <a:t>another frame.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36" y="2161310"/>
            <a:ext cx="6908333" cy="44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Visualising time sequences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7857"/>
          </a:xfrm>
        </p:spPr>
        <p:txBody>
          <a:bodyPr/>
          <a:lstStyle/>
          <a:p>
            <a:r>
              <a:rPr lang="en-GB" dirty="0" smtClean="0"/>
              <a:t>Continue in time until after the division and add another two (!) frames.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37" y="2128058"/>
            <a:ext cx="7008269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Visualising time sequences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44483"/>
          </a:xfrm>
        </p:spPr>
        <p:txBody>
          <a:bodyPr/>
          <a:lstStyle/>
          <a:p>
            <a:r>
              <a:rPr lang="en-GB" dirty="0" smtClean="0"/>
              <a:t>Zoom out again (or Use the Reset view button) and add </a:t>
            </a:r>
            <a:r>
              <a:rPr lang="en-GB" smtClean="0"/>
              <a:t>another frame.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637" y="2144684"/>
            <a:ext cx="704434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Visualising time sequences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42751"/>
          </a:xfrm>
        </p:spPr>
        <p:txBody>
          <a:bodyPr>
            <a:normAutofit/>
          </a:bodyPr>
          <a:lstStyle/>
          <a:p>
            <a:r>
              <a:rPr lang="en-GB" dirty="0" smtClean="0"/>
              <a:t>After all frames are added, click the Play button to view the video.</a:t>
            </a:r>
          </a:p>
          <a:p>
            <a:r>
              <a:rPr lang="en-GB" dirty="0" smtClean="0"/>
              <a:t>Click the Record button to export an AVI or MPG file.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240" y="2705134"/>
            <a:ext cx="5175040" cy="3886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62" y="2705134"/>
            <a:ext cx="5958658" cy="387179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438803" y="5718930"/>
            <a:ext cx="358346" cy="33363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285460"/>
            <a:ext cx="10972800" cy="2840704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Coffee time!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13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12900"/>
            <a:ext cx="8229600" cy="5245100"/>
          </a:xfrm>
        </p:spPr>
        <p:txBody>
          <a:bodyPr>
            <a:normAutofit lnSpcReduction="10000"/>
          </a:bodyPr>
          <a:lstStyle/>
          <a:p>
            <a:pPr defTabSz="914400">
              <a:spcBef>
                <a:spcPts val="0"/>
              </a:spcBef>
            </a:pPr>
            <a:r>
              <a:rPr lang="en-GB" dirty="0" smtClean="0"/>
              <a:t>Image correction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Image registration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Motion correction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Bleaching correction</a:t>
            </a:r>
          </a:p>
          <a:p>
            <a:pPr defTabSz="914400">
              <a:spcBef>
                <a:spcPts val="0"/>
              </a:spcBef>
            </a:pPr>
            <a:r>
              <a:rPr lang="en-GB" dirty="0" smtClean="0"/>
              <a:t>Visualisation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Kymography</a:t>
            </a:r>
          </a:p>
          <a:p>
            <a:pPr lvl="2" defTabSz="914400">
              <a:spcBef>
                <a:spcPts val="0"/>
              </a:spcBef>
            </a:pPr>
            <a:r>
              <a:rPr lang="en-GB" dirty="0" smtClean="0"/>
              <a:t>How to build kymographs</a:t>
            </a:r>
          </a:p>
          <a:p>
            <a:pPr lvl="2" defTabSz="914400">
              <a:spcBef>
                <a:spcPts val="0"/>
              </a:spcBef>
            </a:pPr>
            <a:r>
              <a:rPr lang="en-GB" dirty="0" smtClean="0"/>
              <a:t>How to interpret kymographs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Visualisation of time sequences in </a:t>
            </a:r>
            <a:r>
              <a:rPr lang="en-GB" dirty="0" err="1" smtClean="0"/>
              <a:t>Imaris</a:t>
            </a:r>
            <a:r>
              <a:rPr lang="en-GB" dirty="0" smtClean="0"/>
              <a:t> (Demo)</a:t>
            </a:r>
          </a:p>
          <a:p>
            <a:pPr defTabSz="914400">
              <a:spcBef>
                <a:spcPts val="0"/>
              </a:spcBef>
            </a:pPr>
            <a:r>
              <a:rPr lang="en-GB" b="1" dirty="0" smtClean="0"/>
              <a:t>Tracking</a:t>
            </a:r>
          </a:p>
          <a:p>
            <a:pPr lvl="1" defTabSz="914400">
              <a:spcBef>
                <a:spcPts val="0"/>
              </a:spcBef>
            </a:pPr>
            <a:r>
              <a:rPr lang="en-GB" b="1" dirty="0" smtClean="0"/>
              <a:t>Introduction / Theory</a:t>
            </a:r>
          </a:p>
          <a:p>
            <a:pPr lvl="1" defTabSz="914400">
              <a:spcBef>
                <a:spcPts val="0"/>
              </a:spcBef>
            </a:pPr>
            <a:r>
              <a:rPr lang="en-GB" b="1" dirty="0" smtClean="0"/>
              <a:t>Single particle tracking</a:t>
            </a:r>
          </a:p>
          <a:p>
            <a:pPr lvl="1" defTabSz="914400">
              <a:spcBef>
                <a:spcPts val="0"/>
              </a:spcBef>
            </a:pPr>
            <a:r>
              <a:rPr lang="en-GB" b="1" dirty="0" err="1" smtClean="0"/>
              <a:t>Trackmate</a:t>
            </a:r>
            <a:r>
              <a:rPr lang="en-GB" b="1" dirty="0" smtClean="0"/>
              <a:t> demo</a:t>
            </a:r>
          </a:p>
          <a:p>
            <a:pPr lvl="1" defTabSz="914400">
              <a:spcBef>
                <a:spcPts val="0"/>
              </a:spcBef>
            </a:pPr>
            <a:r>
              <a:rPr lang="en-GB" b="1" dirty="0" smtClean="0"/>
              <a:t>Exercise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Measurements in time sequences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04" y="1435208"/>
            <a:ext cx="1201553" cy="1198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004" y="1428915"/>
            <a:ext cx="1198609" cy="1198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795" y="1772417"/>
            <a:ext cx="1198609" cy="1198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00000">
            <a:off x="9501406" y="2089287"/>
            <a:ext cx="802201" cy="402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0570" t="16825" r="22899" b="1585"/>
          <a:stretch/>
        </p:blipFill>
        <p:spPr>
          <a:xfrm>
            <a:off x="7929258" y="3189587"/>
            <a:ext cx="1034399" cy="99617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347767" y="5178056"/>
            <a:ext cx="1624510" cy="1453686"/>
            <a:chOff x="2373332" y="2668358"/>
            <a:chExt cx="2847873" cy="4053524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2524159" y="4454734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920083" y="3238676"/>
              <a:ext cx="0" cy="121605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920084" y="3238676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316008" y="3238676"/>
              <a:ext cx="0" cy="56561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316008" y="3804285"/>
              <a:ext cx="1112364" cy="942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711933" y="4487728"/>
              <a:ext cx="867268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448796" y="3813712"/>
              <a:ext cx="0" cy="31108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48797" y="3502626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48797" y="3502625"/>
              <a:ext cx="1" cy="31108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920084" y="5666081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316008" y="5109906"/>
              <a:ext cx="1" cy="57503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920083" y="4450023"/>
              <a:ext cx="0" cy="12160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316009" y="2753200"/>
              <a:ext cx="7070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16009" y="5109905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16009" y="6307104"/>
              <a:ext cx="7070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3711933" y="4483017"/>
              <a:ext cx="0" cy="12160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711933" y="4483017"/>
              <a:ext cx="867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711934" y="5699075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023019" y="6005447"/>
              <a:ext cx="0" cy="6221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48796" y="3809001"/>
              <a:ext cx="0" cy="3110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023020" y="6637042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023020" y="6005446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48797" y="4112228"/>
              <a:ext cx="630025" cy="78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316008" y="2753199"/>
              <a:ext cx="1" cy="480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2524159" y="3233965"/>
              <a:ext cx="2320563" cy="1216058"/>
              <a:chOff x="989814" y="2347274"/>
              <a:chExt cx="2320563" cy="121605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989814" y="3563332"/>
                <a:ext cx="39592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385739" y="2347274"/>
                <a:ext cx="0" cy="121605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385739" y="2347274"/>
                <a:ext cx="39592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1781664" y="2347274"/>
                <a:ext cx="0" cy="56561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781664" y="2912883"/>
                <a:ext cx="1112364" cy="94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914452" y="2611224"/>
                <a:ext cx="39592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914452" y="2611223"/>
                <a:ext cx="1" cy="31108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/>
            <p:cNvCxnSpPr/>
            <p:nvPr/>
          </p:nvCxnSpPr>
          <p:spPr>
            <a:xfrm flipV="1">
              <a:off x="3316008" y="5666082"/>
              <a:ext cx="1" cy="6504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3316005" y="5109902"/>
              <a:ext cx="395926" cy="575035"/>
              <a:chOff x="1781661" y="4223210"/>
              <a:chExt cx="395926" cy="575035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V="1">
                <a:off x="1781661" y="4223210"/>
                <a:ext cx="1" cy="575035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781662" y="4223210"/>
                <a:ext cx="395925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2844670" y="3158552"/>
              <a:ext cx="1669328" cy="3226323"/>
              <a:chOff x="1310326" y="2271860"/>
              <a:chExt cx="1669328" cy="3226323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1706252" y="2271860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828826" y="2832753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102174" y="4143077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15673" y="4701615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13261" y="5328502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310326" y="3483201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023019" y="2668358"/>
              <a:ext cx="1198186" cy="4053524"/>
              <a:chOff x="2488675" y="1781667"/>
              <a:chExt cx="1198186" cy="4053524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2488675" y="1781667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00037" y="2526382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536033" y="3140696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044858" y="3511485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582936" y="4727543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884600" y="5033914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894029" y="5665510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63" name="Oval 62"/>
            <p:cNvSpPr/>
            <p:nvPr/>
          </p:nvSpPr>
          <p:spPr>
            <a:xfrm>
              <a:off x="2373332" y="4365183"/>
              <a:ext cx="150828" cy="16968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6"/>
          <a:srcRect t="19274" r="64549" b="12410"/>
          <a:stretch/>
        </p:blipFill>
        <p:spPr>
          <a:xfrm>
            <a:off x="8741233" y="5113020"/>
            <a:ext cx="1606446" cy="1653037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781" y="2987053"/>
            <a:ext cx="1066067" cy="1208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857" y="1429517"/>
            <a:ext cx="5398865" cy="5359211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Tracking: ”following moving objects”</a:t>
            </a:r>
          </a:p>
          <a:p>
            <a:pPr indent="-334963"/>
            <a:r>
              <a:rPr lang="en-GB" dirty="0" smtClean="0"/>
              <a:t>Very active research field </a:t>
            </a:r>
          </a:p>
          <a:p>
            <a:pPr lvl="1" indent="-334963"/>
            <a:r>
              <a:rPr lang="en-GB" i="1" dirty="0" smtClean="0"/>
              <a:t>algorithms</a:t>
            </a:r>
            <a:endParaRPr lang="en-GB" dirty="0" smtClean="0"/>
          </a:p>
          <a:p>
            <a:pPr lvl="1" indent="-334963"/>
            <a:r>
              <a:rPr lang="en-GB" i="1" dirty="0" smtClean="0"/>
              <a:t>applications</a:t>
            </a:r>
            <a:endParaRPr lang="en-GB" dirty="0" smtClean="0"/>
          </a:p>
          <a:p>
            <a:pPr indent="-334963"/>
            <a:r>
              <a:rPr lang="en-GB" dirty="0" smtClean="0"/>
              <a:t>High computational effort (</a:t>
            </a:r>
            <a:r>
              <a:rPr lang="en-GB" i="1" dirty="0" smtClean="0"/>
              <a:t>complexity</a:t>
            </a:r>
            <a:r>
              <a:rPr lang="en-GB" dirty="0" smtClean="0"/>
              <a:t>) </a:t>
            </a:r>
          </a:p>
          <a:p>
            <a:pPr marL="922337" lvl="1" indent="-342900">
              <a:buFont typeface="Wingdings" charset="2"/>
              <a:buChar char="Ø"/>
            </a:pPr>
            <a:r>
              <a:rPr lang="en-GB" dirty="0" smtClean="0"/>
              <a:t>High performance computing</a:t>
            </a:r>
          </a:p>
          <a:p>
            <a:pPr indent="-457200"/>
            <a:endParaRPr lang="en-GB" dirty="0" smtClean="0"/>
          </a:p>
          <a:p>
            <a:pPr indent="-334963"/>
            <a:r>
              <a:rPr lang="en-GB" dirty="0" smtClean="0"/>
              <a:t>Goals</a:t>
            </a:r>
          </a:p>
          <a:p>
            <a:pPr lvl="1"/>
            <a:r>
              <a:rPr lang="en-GB" dirty="0" smtClean="0"/>
              <a:t>Measure track properties (speed, velocity)</a:t>
            </a:r>
          </a:p>
          <a:p>
            <a:pPr lvl="1"/>
            <a:r>
              <a:rPr lang="en-GB" dirty="0" smtClean="0"/>
              <a:t>Study </a:t>
            </a:r>
            <a:r>
              <a:rPr lang="en-GB" dirty="0" err="1" smtClean="0"/>
              <a:t>spatio</a:t>
            </a:r>
            <a:r>
              <a:rPr lang="en-GB" dirty="0" smtClean="0"/>
              <a:t>-temporal relationships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Single particle tracking</a:t>
            </a:r>
          </a:p>
          <a:p>
            <a:pPr lvl="1"/>
            <a:r>
              <a:rPr lang="en-GB" dirty="0" smtClean="0"/>
              <a:t>Building cell lineages during development</a:t>
            </a:r>
          </a:p>
          <a:p>
            <a:pPr indent="-457200"/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7720266" y="3753887"/>
            <a:ext cx="28018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/>
              <a:t>Source: Computer Vision Lab, ETH </a:t>
            </a:r>
            <a:r>
              <a:rPr lang="en-GB" sz="1200" dirty="0" err="1"/>
              <a:t>Zuerich</a:t>
            </a:r>
            <a:endParaRPr lang="en-GB" sz="1200" dirty="0"/>
          </a:p>
          <a:p>
            <a:pPr algn="r"/>
            <a:r>
              <a:rPr lang="en-GB" sz="1200" dirty="0"/>
              <a:t>http://</a:t>
            </a:r>
            <a:r>
              <a:rPr lang="en-GB" sz="1200" dirty="0" err="1"/>
              <a:t>www.vision.ee.ethz.ch</a:t>
            </a:r>
            <a:r>
              <a:rPr lang="en-GB" sz="1200" dirty="0"/>
              <a:t>/datasets/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443" y="4461165"/>
            <a:ext cx="2935643" cy="17168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68369" y="6177992"/>
            <a:ext cx="29427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Source: </a:t>
            </a:r>
            <a:r>
              <a:rPr lang="en-GB" sz="1200" dirty="0" err="1"/>
              <a:t>Imaris</a:t>
            </a:r>
            <a:r>
              <a:rPr lang="en-GB" sz="1200" dirty="0"/>
              <a:t> (</a:t>
            </a:r>
            <a:r>
              <a:rPr lang="en-GB" sz="1200" dirty="0" err="1"/>
              <a:t>Bitplane</a:t>
            </a:r>
            <a:r>
              <a:rPr lang="en-GB" sz="1200" dirty="0"/>
              <a:t>) example image</a:t>
            </a:r>
          </a:p>
        </p:txBody>
      </p:sp>
      <p:pic>
        <p:nvPicPr>
          <p:cNvPr id="5" name="people_crossing_eth_zuri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8368" y="1517074"/>
            <a:ext cx="2979411" cy="221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0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98205" cy="605671"/>
          </a:xfrm>
        </p:spPr>
        <p:txBody>
          <a:bodyPr>
            <a:normAutofit/>
          </a:bodyPr>
          <a:lstStyle/>
          <a:p>
            <a:r>
              <a:rPr lang="en-GB" dirty="0" smtClean="0"/>
              <a:t>Cell tracking in a nutshell…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94342" y="6488668"/>
            <a:ext cx="487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courtesy of Florian Jug, </a:t>
            </a:r>
            <a:r>
              <a:rPr lang="en-GB" dirty="0" smtClean="0"/>
              <a:t>MPI </a:t>
            </a:r>
            <a:r>
              <a:rPr lang="en-GB" dirty="0"/>
              <a:t>CBG</a:t>
            </a:r>
          </a:p>
        </p:txBody>
      </p:sp>
      <p:sp>
        <p:nvSpPr>
          <p:cNvPr id="30" name="Oval 29"/>
          <p:cNvSpPr/>
          <p:nvPr/>
        </p:nvSpPr>
        <p:spPr>
          <a:xfrm rot="16200000">
            <a:off x="3989112" y="3218244"/>
            <a:ext cx="2205873" cy="66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Segmentation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57396" y="4711382"/>
            <a:ext cx="6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t=1</a:t>
            </a:r>
          </a:p>
        </p:txBody>
      </p:sp>
      <p:sp>
        <p:nvSpPr>
          <p:cNvPr id="32" name="Oval 31"/>
          <p:cNvSpPr/>
          <p:nvPr/>
        </p:nvSpPr>
        <p:spPr>
          <a:xfrm rot="16200000">
            <a:off x="6194980" y="3218244"/>
            <a:ext cx="2205873" cy="66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Segmentation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63264" y="4711382"/>
            <a:ext cx="6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t=2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5520966" y="3148553"/>
            <a:ext cx="1348033" cy="735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matching</a:t>
            </a:r>
          </a:p>
        </p:txBody>
      </p:sp>
      <p:sp>
        <p:nvSpPr>
          <p:cNvPr id="35" name="Oval 34"/>
          <p:cNvSpPr/>
          <p:nvPr/>
        </p:nvSpPr>
        <p:spPr>
          <a:xfrm rot="16200000">
            <a:off x="8400848" y="3218245"/>
            <a:ext cx="2205873" cy="6693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Segmentation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169132" y="4711383"/>
            <a:ext cx="66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t=3</a:t>
            </a:r>
          </a:p>
        </p:txBody>
      </p:sp>
      <p:sp>
        <p:nvSpPr>
          <p:cNvPr id="37" name="Right Arrow 36"/>
          <p:cNvSpPr/>
          <p:nvPr/>
        </p:nvSpPr>
        <p:spPr>
          <a:xfrm>
            <a:off x="7726834" y="3148554"/>
            <a:ext cx="1348033" cy="7352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matching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546814" y="2449959"/>
            <a:ext cx="7291621" cy="2630757"/>
            <a:chOff x="1022813" y="2449958"/>
            <a:chExt cx="7291621" cy="2630757"/>
          </a:xfrm>
        </p:grpSpPr>
        <p:sp>
          <p:nvSpPr>
            <p:cNvPr id="38" name="Oval 37"/>
            <p:cNvSpPr/>
            <p:nvPr/>
          </p:nvSpPr>
          <p:spPr>
            <a:xfrm rot="16200000">
              <a:off x="254529" y="3218244"/>
              <a:ext cx="2205873" cy="66930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Segmentation</a:t>
              </a:r>
            </a:p>
          </p:txBody>
        </p:sp>
        <p:sp>
          <p:nvSpPr>
            <p:cNvPr id="40" name="Right Arrow 39"/>
            <p:cNvSpPr/>
            <p:nvPr/>
          </p:nvSpPr>
          <p:spPr>
            <a:xfrm>
              <a:off x="1786383" y="3148552"/>
              <a:ext cx="1348033" cy="73529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matching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233395" y="4711382"/>
              <a:ext cx="6693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t-1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39263" y="4711382"/>
              <a:ext cx="6693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645131" y="4711383"/>
              <a:ext cx="6693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t+1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022813" y="4711382"/>
              <a:ext cx="66930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t-2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7698556" y="2271861"/>
            <a:ext cx="2809191" cy="2743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>
                  <a:alpha val="39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882216" y="2337514"/>
            <a:ext cx="2809191" cy="27432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>
                  <a:alpha val="39000"/>
                </a:schemeClr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859868" y="5231837"/>
            <a:ext cx="2772699" cy="576722"/>
            <a:chOff x="3335867" y="5231837"/>
            <a:chExt cx="2772699" cy="576722"/>
          </a:xfrm>
        </p:grpSpPr>
        <p:sp>
          <p:nvSpPr>
            <p:cNvPr id="48" name="Rectangle 47"/>
            <p:cNvSpPr/>
            <p:nvPr/>
          </p:nvSpPr>
          <p:spPr>
            <a:xfrm>
              <a:off x="4043103" y="5439227"/>
              <a:ext cx="13018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99% correct</a:t>
              </a:r>
              <a:endParaRPr lang="en-GB" dirty="0"/>
            </a:p>
          </p:txBody>
        </p:sp>
        <p:sp>
          <p:nvSpPr>
            <p:cNvPr id="49" name="Right Brace 48"/>
            <p:cNvSpPr/>
            <p:nvPr/>
          </p:nvSpPr>
          <p:spPr>
            <a:xfrm rot="5400000">
              <a:off x="4618522" y="3949182"/>
              <a:ext cx="207390" cy="277269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1816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  <p:bldP spid="46" grpId="0" animBg="1"/>
      <p:bldP spid="4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Cell tracking is an algorithmically difficult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13722"/>
          </a:xfrm>
        </p:spPr>
        <p:txBody>
          <a:bodyPr>
            <a:normAutofit/>
          </a:bodyPr>
          <a:lstStyle/>
          <a:p>
            <a:r>
              <a:rPr lang="en-US" dirty="0"/>
              <a:t>Tracking needs many decisions</a:t>
            </a:r>
            <a:r>
              <a:rPr lang="en-US" dirty="0" smtClean="0"/>
              <a:t>…</a:t>
            </a:r>
          </a:p>
          <a:p>
            <a:r>
              <a:rPr lang="en-US" dirty="0"/>
              <a:t>Let’s assume we have: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about 1000 objects </a:t>
            </a:r>
          </a:p>
          <a:p>
            <a:pPr lvl="1">
              <a:spcBef>
                <a:spcPts val="1200"/>
              </a:spcBef>
            </a:pPr>
            <a:r>
              <a:rPr lang="en-US" dirty="0"/>
              <a:t>500 time points (frames)</a:t>
            </a:r>
          </a:p>
          <a:p>
            <a:pPr>
              <a:spcBef>
                <a:spcPts val="4800"/>
              </a:spcBef>
            </a:pPr>
            <a:r>
              <a:rPr lang="en-US" dirty="0"/>
              <a:t>How many decisions are to be made</a:t>
            </a:r>
            <a:r>
              <a:rPr lang="en-US" dirty="0" smtClean="0"/>
              <a:t>?</a:t>
            </a:r>
          </a:p>
          <a:p>
            <a:pPr marL="0" lvl="1" indent="0" algn="ctr">
              <a:spcBef>
                <a:spcPts val="4800"/>
              </a:spcBef>
              <a:buNone/>
            </a:pPr>
            <a:r>
              <a:rPr lang="mr-IN" dirty="0"/>
              <a:t>1000 + 499 * (1000+1000</a:t>
            </a:r>
            <a:r>
              <a:rPr lang="mr-IN" baseline="31999" dirty="0"/>
              <a:t>2</a:t>
            </a:r>
            <a:r>
              <a:rPr lang="mr-IN" dirty="0"/>
              <a:t> ) = 499.500.000  </a:t>
            </a:r>
            <a:r>
              <a:rPr lang="mr-IN" dirty="0">
                <a:solidFill>
                  <a:schemeClr val="accent5"/>
                </a:solidFill>
              </a:rPr>
              <a:t>(!!!)</a:t>
            </a:r>
          </a:p>
          <a:p>
            <a:pPr>
              <a:spcBef>
                <a:spcPts val="4800"/>
              </a:spcBef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94342" y="6488668"/>
            <a:ext cx="487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courtesy of Florian Jug, </a:t>
            </a:r>
            <a:r>
              <a:rPr lang="en-US" dirty="0" smtClean="0"/>
              <a:t>MPI </a:t>
            </a:r>
            <a:r>
              <a:rPr lang="en-US" dirty="0"/>
              <a:t>CBG</a:t>
            </a:r>
          </a:p>
        </p:txBody>
      </p:sp>
    </p:spTree>
    <p:extLst>
      <p:ext uri="{BB962C8B-B14F-4D97-AF65-F5344CB8AC3E}">
        <p14:creationId xmlns:p14="http://schemas.microsoft.com/office/powerpoint/2010/main" val="3346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5613070" cy="2271154"/>
          </a:xfrm>
        </p:spPr>
        <p:txBody>
          <a:bodyPr/>
          <a:lstStyle/>
          <a:p>
            <a:r>
              <a:rPr lang="en-GB" dirty="0" smtClean="0"/>
              <a:t>If I measure the signal in the white ROI, what will be my measurement if I press the M key?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384" y="1052736"/>
            <a:ext cx="4679154" cy="3934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1873" y="5201960"/>
            <a:ext cx="3292901" cy="147979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Signal in the green channel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97011" y="5201960"/>
            <a:ext cx="3292901" cy="14797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Signal in the red   channel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04442" y="5201960"/>
            <a:ext cx="3292901" cy="14797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Signal in the blue channel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71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Cell tracking is an algorithmically difficult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Tracking errors propagate…</a:t>
            </a:r>
          </a:p>
          <a:p>
            <a:endParaRPr lang="en-GB" dirty="0" smtClean="0"/>
          </a:p>
          <a:p>
            <a:r>
              <a:rPr lang="en-GB" dirty="0" smtClean="0"/>
              <a:t>t → t + 1:                                             </a:t>
            </a:r>
            <a:r>
              <a:rPr lang="en-GB" dirty="0" smtClean="0">
                <a:solidFill>
                  <a:srgbClr val="00B050"/>
                </a:solidFill>
              </a:rPr>
              <a:t>99% correct</a:t>
            </a:r>
          </a:p>
          <a:p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 smtClean="0"/>
              <a:t>Time points: 100</a:t>
            </a:r>
          </a:p>
          <a:p>
            <a:pPr lvl="1"/>
            <a:r>
              <a:rPr lang="en-GB" sz="2800" dirty="0"/>
              <a:t>P(‘correct lineage’) ≈ 0.99</a:t>
            </a:r>
            <a:r>
              <a:rPr lang="en-GB" sz="2800" baseline="30000" dirty="0"/>
              <a:t>99 </a:t>
            </a:r>
            <a:r>
              <a:rPr lang="en-GB" sz="2800" dirty="0"/>
              <a:t>≈   </a:t>
            </a:r>
            <a:r>
              <a:rPr lang="en-GB" sz="2800" dirty="0">
                <a:solidFill>
                  <a:srgbClr val="FFC000"/>
                </a:solidFill>
              </a:rPr>
              <a:t>37%</a:t>
            </a:r>
          </a:p>
          <a:p>
            <a:r>
              <a:rPr lang="en-GB" dirty="0" smtClean="0"/>
              <a:t>Time points: 500</a:t>
            </a:r>
          </a:p>
          <a:p>
            <a:pPr lvl="1"/>
            <a:r>
              <a:rPr lang="en-GB" sz="2800" dirty="0"/>
              <a:t>P(‘correct lineage’) ≈ 0.99</a:t>
            </a:r>
            <a:r>
              <a:rPr lang="en-GB" sz="2800" baseline="30000" dirty="0"/>
              <a:t>499 </a:t>
            </a:r>
            <a:r>
              <a:rPr lang="en-GB" sz="2800" dirty="0"/>
              <a:t>≈   </a:t>
            </a:r>
            <a:r>
              <a:rPr lang="en-GB" sz="2800" dirty="0">
                <a:solidFill>
                  <a:srgbClr val="FF0000"/>
                </a:solidFill>
              </a:rPr>
              <a:t>0.07%</a:t>
            </a:r>
          </a:p>
          <a:p>
            <a:pPr lvl="1"/>
            <a:endParaRPr lang="en-GB" sz="2800" baseline="30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794342" y="6488668"/>
            <a:ext cx="487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courtesy of Florian Jug, </a:t>
            </a:r>
            <a:r>
              <a:rPr lang="en-GB" dirty="0" smtClean="0"/>
              <a:t>MPI </a:t>
            </a:r>
            <a:r>
              <a:rPr lang="en-GB" dirty="0"/>
              <a:t>CBG</a:t>
            </a:r>
          </a:p>
        </p:txBody>
      </p:sp>
    </p:spTree>
    <p:extLst>
      <p:ext uri="{BB962C8B-B14F-4D97-AF65-F5344CB8AC3E}">
        <p14:creationId xmlns:p14="http://schemas.microsoft.com/office/powerpoint/2010/main" val="49005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Cell tracking – main sources of errors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856" y="1285591"/>
            <a:ext cx="8229600" cy="81799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Erroneous segmentation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</a:rPr>
              <a:t> 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6" name="Underse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7794" y="2188432"/>
            <a:ext cx="2146301" cy="1841501"/>
          </a:xfrm>
          <a:prstGeom prst="rect">
            <a:avLst/>
          </a:prstGeom>
          <a:ln w="12700">
            <a:solidFill>
              <a:srgbClr val="838787"/>
            </a:solidFill>
            <a:miter lim="400000"/>
          </a:ln>
        </p:spPr>
      </p:pic>
      <p:sp>
        <p:nvSpPr>
          <p:cNvPr id="7" name="Shape 826"/>
          <p:cNvSpPr/>
          <p:nvPr/>
        </p:nvSpPr>
        <p:spPr>
          <a:xfrm rot="2245148">
            <a:off x="4159389" y="3134582"/>
            <a:ext cx="452008" cy="558801"/>
          </a:xfrm>
          <a:prstGeom prst="ellipse">
            <a:avLst/>
          </a:prstGeom>
          <a:ln w="63500">
            <a:solidFill>
              <a:srgbClr val="FF0000">
                <a:alpha val="6967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lang="en-GB" sz="2800" dirty="0"/>
          </a:p>
        </p:txBody>
      </p:sp>
      <p:pic>
        <p:nvPicPr>
          <p:cNvPr id="9" name="Underse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60789" y="2186888"/>
            <a:ext cx="2146301" cy="1841501"/>
          </a:xfrm>
          <a:prstGeom prst="rect">
            <a:avLst/>
          </a:prstGeom>
          <a:ln w="12700" cap="flat">
            <a:solidFill>
              <a:srgbClr val="838787"/>
            </a:solidFill>
            <a:prstDash val="solid"/>
            <a:miter lim="400000"/>
          </a:ln>
          <a:effectLst/>
        </p:spPr>
      </p:pic>
      <p:sp>
        <p:nvSpPr>
          <p:cNvPr id="10" name="Shape 828"/>
          <p:cNvSpPr/>
          <p:nvPr/>
        </p:nvSpPr>
        <p:spPr>
          <a:xfrm rot="2245148">
            <a:off x="9087331" y="3133572"/>
            <a:ext cx="209482" cy="477791"/>
          </a:xfrm>
          <a:prstGeom prst="ellipse">
            <a:avLst/>
          </a:prstGeom>
          <a:noFill/>
          <a:ln w="63500" cap="flat">
            <a:solidFill>
              <a:srgbClr val="50FA67">
                <a:alpha val="69678"/>
              </a:srgb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lang="en-GB" sz="2800" dirty="0"/>
          </a:p>
        </p:txBody>
      </p:sp>
      <p:sp>
        <p:nvSpPr>
          <p:cNvPr id="11" name="Shape 829"/>
          <p:cNvSpPr/>
          <p:nvPr/>
        </p:nvSpPr>
        <p:spPr>
          <a:xfrm rot="2245148">
            <a:off x="9265131" y="3209772"/>
            <a:ext cx="209482" cy="477791"/>
          </a:xfrm>
          <a:prstGeom prst="ellipse">
            <a:avLst/>
          </a:prstGeom>
          <a:noFill/>
          <a:ln w="63500" cap="flat">
            <a:solidFill>
              <a:srgbClr val="50FA67">
                <a:alpha val="69678"/>
              </a:srgb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lang="en-GB" sz="2800" dirty="0"/>
          </a:p>
        </p:txBody>
      </p:sp>
      <p:sp>
        <p:nvSpPr>
          <p:cNvPr id="22" name="TextBox 21"/>
          <p:cNvSpPr txBox="1"/>
          <p:nvPr/>
        </p:nvSpPr>
        <p:spPr>
          <a:xfrm>
            <a:off x="5794342" y="6488668"/>
            <a:ext cx="487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courtesy of Florian Jug, </a:t>
            </a:r>
            <a:r>
              <a:rPr lang="en-GB" dirty="0" smtClean="0"/>
              <a:t>MPI </a:t>
            </a:r>
            <a:r>
              <a:rPr lang="en-GB" dirty="0"/>
              <a:t>CBG</a:t>
            </a:r>
          </a:p>
        </p:txBody>
      </p:sp>
      <p:pic>
        <p:nvPicPr>
          <p:cNvPr id="23" name="Underseg.avi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5181705" y="2198762"/>
            <a:ext cx="2146301" cy="1841501"/>
          </a:xfrm>
          <a:prstGeom prst="rect">
            <a:avLst/>
          </a:prstGeom>
          <a:ln w="12700">
            <a:solidFill>
              <a:srgbClr val="838787"/>
            </a:solidFill>
            <a:miter lim="400000"/>
          </a:ln>
        </p:spPr>
      </p:pic>
      <p:sp>
        <p:nvSpPr>
          <p:cNvPr id="12" name="Rectangle 11"/>
          <p:cNvSpPr/>
          <p:nvPr/>
        </p:nvSpPr>
        <p:spPr>
          <a:xfrm>
            <a:off x="6625636" y="4809548"/>
            <a:ext cx="2338086" cy="142394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tx1"/>
                </a:solidFill>
              </a:rPr>
              <a:t>2</a:t>
            </a:r>
            <a:endParaRPr lang="en-GB" sz="4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012662" y="4809549"/>
            <a:ext cx="2338086" cy="14239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solidFill>
                  <a:schemeClr val="tx1"/>
                </a:solidFill>
              </a:rPr>
              <a:t>1</a:t>
            </a:r>
            <a:endParaRPr lang="en-GB" sz="48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70856" y="4225252"/>
            <a:ext cx="8229600" cy="582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How many objects do you see?</a:t>
            </a:r>
          </a:p>
        </p:txBody>
      </p:sp>
    </p:spTree>
    <p:extLst>
      <p:ext uri="{BB962C8B-B14F-4D97-AF65-F5344CB8AC3E}">
        <p14:creationId xmlns:p14="http://schemas.microsoft.com/office/powerpoint/2010/main" val="83386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8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</p:childTnLst>
        </p:cTn>
      </p:par>
    </p:tnLst>
    <p:bldLst>
      <p:bldP spid="7" grpId="0" animBg="1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Cell tracking – main sources of errors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856" y="1285591"/>
            <a:ext cx="8229600" cy="817990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Erroneous segmentation</a:t>
            </a:r>
          </a:p>
          <a:p>
            <a:pPr lvl="1"/>
            <a:r>
              <a:rPr lang="en-GB" dirty="0" smtClean="0"/>
              <a:t>Missed objects (under-segmentation)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6" name="Underseg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57794" y="2188432"/>
            <a:ext cx="2146301" cy="1841501"/>
          </a:xfrm>
          <a:prstGeom prst="rect">
            <a:avLst/>
          </a:prstGeom>
          <a:ln w="12700">
            <a:solidFill>
              <a:srgbClr val="838787"/>
            </a:solidFill>
            <a:miter lim="400000"/>
          </a:ln>
        </p:spPr>
      </p:pic>
      <p:sp>
        <p:nvSpPr>
          <p:cNvPr id="7" name="Shape 826"/>
          <p:cNvSpPr/>
          <p:nvPr/>
        </p:nvSpPr>
        <p:spPr>
          <a:xfrm rot="2245148">
            <a:off x="4159389" y="3134582"/>
            <a:ext cx="452008" cy="558801"/>
          </a:xfrm>
          <a:prstGeom prst="ellipse">
            <a:avLst/>
          </a:prstGeom>
          <a:ln w="63500">
            <a:solidFill>
              <a:srgbClr val="FF0000">
                <a:alpha val="69678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lang="en-GB" sz="2800" dirty="0"/>
          </a:p>
        </p:txBody>
      </p:sp>
      <p:grpSp>
        <p:nvGrpSpPr>
          <p:cNvPr id="8" name="Group 830"/>
          <p:cNvGrpSpPr/>
          <p:nvPr/>
        </p:nvGrpSpPr>
        <p:grpSpPr>
          <a:xfrm>
            <a:off x="7660789" y="2186888"/>
            <a:ext cx="2146301" cy="1841501"/>
            <a:chOff x="0" y="0"/>
            <a:chExt cx="2146300" cy="1841500"/>
          </a:xfrm>
        </p:grpSpPr>
        <p:pic>
          <p:nvPicPr>
            <p:cNvPr id="9" name="Underseg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146300" cy="1841500"/>
            </a:xfrm>
            <a:prstGeom prst="rect">
              <a:avLst/>
            </a:prstGeom>
            <a:ln w="12700" cap="flat">
              <a:solidFill>
                <a:srgbClr val="838787"/>
              </a:solidFill>
              <a:prstDash val="solid"/>
              <a:miter lim="400000"/>
            </a:ln>
            <a:effectLst/>
          </p:spPr>
        </p:pic>
        <p:sp>
          <p:nvSpPr>
            <p:cNvPr id="10" name="Shape 828"/>
            <p:cNvSpPr/>
            <p:nvPr/>
          </p:nvSpPr>
          <p:spPr>
            <a:xfrm rot="2245148">
              <a:off x="1426542" y="946683"/>
              <a:ext cx="209482" cy="477791"/>
            </a:xfrm>
            <a:prstGeom prst="ellipse">
              <a:avLst/>
            </a:prstGeom>
            <a:noFill/>
            <a:ln w="63500" cap="flat">
              <a:solidFill>
                <a:srgbClr val="50FA67">
                  <a:alpha val="6967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11" name="Shape 829"/>
            <p:cNvSpPr/>
            <p:nvPr/>
          </p:nvSpPr>
          <p:spPr>
            <a:xfrm rot="2245148">
              <a:off x="1604342" y="1022883"/>
              <a:ext cx="209482" cy="477791"/>
            </a:xfrm>
            <a:prstGeom prst="ellipse">
              <a:avLst/>
            </a:prstGeom>
            <a:noFill/>
            <a:ln w="63500" cap="flat">
              <a:solidFill>
                <a:srgbClr val="50FA67">
                  <a:alpha val="6967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</p:grpSp>
      <p:pic>
        <p:nvPicPr>
          <p:cNvPr id="12" name="Overse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57793" y="4547527"/>
            <a:ext cx="2146301" cy="1841501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pic>
        <p:nvPicPr>
          <p:cNvPr id="13" name="Overseg.avi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5212402" y="4546597"/>
            <a:ext cx="2146301" cy="1841501"/>
          </a:xfrm>
          <a:prstGeom prst="rect">
            <a:avLst/>
          </a:prstGeom>
          <a:ln w="12700">
            <a:solidFill>
              <a:srgbClr val="A6AAA9"/>
            </a:solidFill>
            <a:miter lim="400000"/>
          </a:ln>
        </p:spPr>
      </p:pic>
      <p:grpSp>
        <p:nvGrpSpPr>
          <p:cNvPr id="14" name="Group 834"/>
          <p:cNvGrpSpPr/>
          <p:nvPr/>
        </p:nvGrpSpPr>
        <p:grpSpPr>
          <a:xfrm>
            <a:off x="3708221" y="4800718"/>
            <a:ext cx="534951" cy="798404"/>
            <a:chOff x="0" y="0"/>
            <a:chExt cx="534949" cy="798403"/>
          </a:xfrm>
        </p:grpSpPr>
        <p:sp>
          <p:nvSpPr>
            <p:cNvPr id="15" name="Shape 831"/>
            <p:cNvSpPr/>
            <p:nvPr/>
          </p:nvSpPr>
          <p:spPr>
            <a:xfrm rot="2245148">
              <a:off x="102330" y="54183"/>
              <a:ext cx="330290" cy="448670"/>
            </a:xfrm>
            <a:prstGeom prst="ellipse">
              <a:avLst/>
            </a:prstGeom>
            <a:noFill/>
            <a:ln w="63500" cap="flat">
              <a:solidFill>
                <a:srgbClr val="FF0000">
                  <a:alpha val="6967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16" name="Shape 832"/>
            <p:cNvSpPr/>
            <p:nvPr/>
          </p:nvSpPr>
          <p:spPr>
            <a:xfrm rot="20538754">
              <a:off x="191094" y="419587"/>
              <a:ext cx="256421" cy="348091"/>
            </a:xfrm>
            <a:prstGeom prst="ellipse">
              <a:avLst/>
            </a:prstGeom>
            <a:noFill/>
            <a:ln w="63500" cap="flat">
              <a:solidFill>
                <a:srgbClr val="FF0000">
                  <a:alpha val="6967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17" name="Shape 833"/>
            <p:cNvSpPr/>
            <p:nvPr/>
          </p:nvSpPr>
          <p:spPr>
            <a:xfrm rot="2245148">
              <a:off x="54596" y="469871"/>
              <a:ext cx="161654" cy="169826"/>
            </a:xfrm>
            <a:prstGeom prst="ellipse">
              <a:avLst/>
            </a:prstGeom>
            <a:noFill/>
            <a:ln w="63500" cap="flat">
              <a:solidFill>
                <a:srgbClr val="FF0000">
                  <a:alpha val="69678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</p:grpSp>
      <p:pic>
        <p:nvPicPr>
          <p:cNvPr id="19" name="Overseg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660789" y="4545053"/>
            <a:ext cx="2146301" cy="1841501"/>
          </a:xfrm>
          <a:prstGeom prst="rect">
            <a:avLst/>
          </a:prstGeom>
          <a:ln w="12700" cap="flat">
            <a:solidFill>
              <a:srgbClr val="A6AAA9"/>
            </a:solidFill>
            <a:prstDash val="solid"/>
            <a:miter lim="400000"/>
          </a:ln>
          <a:effectLst/>
        </p:spPr>
      </p:pic>
      <p:sp>
        <p:nvSpPr>
          <p:cNvPr id="20" name="Shape 836"/>
          <p:cNvSpPr/>
          <p:nvPr/>
        </p:nvSpPr>
        <p:spPr>
          <a:xfrm rot="699263">
            <a:off x="8685193" y="4865056"/>
            <a:ext cx="379972" cy="683571"/>
          </a:xfrm>
          <a:prstGeom prst="ellipse">
            <a:avLst/>
          </a:prstGeom>
          <a:noFill/>
          <a:ln w="63500" cap="flat">
            <a:solidFill>
              <a:srgbClr val="50FA67">
                <a:alpha val="69678"/>
              </a:srgbClr>
            </a:solidFill>
            <a:prstDash val="solid"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 algn="ctr">
              <a:lnSpc>
                <a:spcPct val="80000"/>
              </a:lnSpc>
              <a:defRPr sz="2800" cap="all">
                <a:latin typeface="+mn-lt"/>
                <a:ea typeface="+mn-ea"/>
                <a:cs typeface="+mn-cs"/>
                <a:sym typeface="DIN Condensed"/>
              </a:defRPr>
            </a:pPr>
            <a:endParaRPr lang="en-GB" sz="2800" dirty="0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970856" y="4029932"/>
            <a:ext cx="8229600" cy="8179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2200" dirty="0"/>
              <a:t>Spurious objects (over-segmentation)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94342" y="6488668"/>
            <a:ext cx="487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courtesy of Florian Jug, </a:t>
            </a:r>
            <a:r>
              <a:rPr lang="en-GB" dirty="0" smtClean="0"/>
              <a:t>MPI </a:t>
            </a:r>
            <a:r>
              <a:rPr lang="en-GB" dirty="0"/>
              <a:t>CBG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2401" y="2186888"/>
            <a:ext cx="2146301" cy="184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2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Cell tracking – main sources of errors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Erroneous segmentation</a:t>
            </a:r>
          </a:p>
          <a:p>
            <a:pPr lvl="1"/>
            <a:r>
              <a:rPr lang="en-GB" dirty="0" smtClean="0"/>
              <a:t>Missed objects (under-segmentation)</a:t>
            </a:r>
          </a:p>
          <a:p>
            <a:pPr lvl="1"/>
            <a:r>
              <a:rPr lang="en-GB" dirty="0" smtClean="0"/>
              <a:t>Spurious objects (over-segmentation)</a:t>
            </a:r>
          </a:p>
          <a:p>
            <a:r>
              <a:rPr lang="en-GB" dirty="0" smtClean="0"/>
              <a:t>Erroneous Matching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grpSp>
        <p:nvGrpSpPr>
          <p:cNvPr id="5" name="Group 854"/>
          <p:cNvGrpSpPr/>
          <p:nvPr/>
        </p:nvGrpSpPr>
        <p:grpSpPr>
          <a:xfrm>
            <a:off x="2806841" y="3629320"/>
            <a:ext cx="6560261" cy="2831767"/>
            <a:chOff x="0" y="0"/>
            <a:chExt cx="6980638" cy="3094683"/>
          </a:xfrm>
        </p:grpSpPr>
        <p:sp>
          <p:nvSpPr>
            <p:cNvPr id="6" name="Shape 845"/>
            <p:cNvSpPr/>
            <p:nvPr/>
          </p:nvSpPr>
          <p:spPr>
            <a:xfrm>
              <a:off x="819861" y="374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7" name="Shape 846"/>
            <p:cNvSpPr/>
            <p:nvPr/>
          </p:nvSpPr>
          <p:spPr>
            <a:xfrm>
              <a:off x="3368000" y="1052497"/>
              <a:ext cx="527617" cy="520701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8" name="Shape 847"/>
            <p:cNvSpPr/>
            <p:nvPr/>
          </p:nvSpPr>
          <p:spPr>
            <a:xfrm>
              <a:off x="5875490" y="2279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9" name="Shape 848"/>
            <p:cNvSpPr/>
            <p:nvPr/>
          </p:nvSpPr>
          <p:spPr>
            <a:xfrm>
              <a:off x="565861" y="2279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10" name="Shape 849"/>
            <p:cNvSpPr/>
            <p:nvPr/>
          </p:nvSpPr>
          <p:spPr>
            <a:xfrm>
              <a:off x="3159701" y="1581150"/>
              <a:ext cx="527618" cy="520700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11" name="Shape 850"/>
            <p:cNvSpPr/>
            <p:nvPr/>
          </p:nvSpPr>
          <p:spPr>
            <a:xfrm>
              <a:off x="5621490" y="374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1">
                  <a:alpha val="69678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12" name="Shape 851"/>
            <p:cNvSpPr/>
            <p:nvPr/>
          </p:nvSpPr>
          <p:spPr>
            <a:xfrm>
              <a:off x="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13" name="Shape 852"/>
            <p:cNvSpPr/>
            <p:nvPr/>
          </p:nvSpPr>
          <p:spPr>
            <a:xfrm>
              <a:off x="254000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14" name="Shape 853"/>
            <p:cNvSpPr/>
            <p:nvPr/>
          </p:nvSpPr>
          <p:spPr>
            <a:xfrm>
              <a:off x="506730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</p:grpSp>
      <p:grpSp>
        <p:nvGrpSpPr>
          <p:cNvPr id="15" name="Group 864"/>
          <p:cNvGrpSpPr/>
          <p:nvPr/>
        </p:nvGrpSpPr>
        <p:grpSpPr>
          <a:xfrm>
            <a:off x="2806841" y="3629320"/>
            <a:ext cx="6560261" cy="2831767"/>
            <a:chOff x="0" y="0"/>
            <a:chExt cx="6980638" cy="3094683"/>
          </a:xfrm>
        </p:grpSpPr>
        <p:sp>
          <p:nvSpPr>
            <p:cNvPr id="16" name="Shape 855"/>
            <p:cNvSpPr/>
            <p:nvPr/>
          </p:nvSpPr>
          <p:spPr>
            <a:xfrm>
              <a:off x="819861" y="374650"/>
              <a:ext cx="527617" cy="520700"/>
            </a:xfrm>
            <a:prstGeom prst="ellipse">
              <a:avLst/>
            </a:prstGeom>
            <a:noFill/>
            <a:ln w="63500" cap="flat">
              <a:solidFill>
                <a:srgbClr val="50FA6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17" name="Shape 856"/>
            <p:cNvSpPr/>
            <p:nvPr/>
          </p:nvSpPr>
          <p:spPr>
            <a:xfrm>
              <a:off x="3368000" y="1052497"/>
              <a:ext cx="527617" cy="520701"/>
            </a:xfrm>
            <a:prstGeom prst="ellipse">
              <a:avLst/>
            </a:prstGeom>
            <a:noFill/>
            <a:ln w="63500" cap="flat">
              <a:solidFill>
                <a:srgbClr val="50FA6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18" name="Shape 857"/>
            <p:cNvSpPr/>
            <p:nvPr/>
          </p:nvSpPr>
          <p:spPr>
            <a:xfrm>
              <a:off x="5875490" y="2279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19" name="Shape 858"/>
            <p:cNvSpPr/>
            <p:nvPr/>
          </p:nvSpPr>
          <p:spPr>
            <a:xfrm>
              <a:off x="565861" y="2279650"/>
              <a:ext cx="527617" cy="520700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20" name="Shape 859"/>
            <p:cNvSpPr/>
            <p:nvPr/>
          </p:nvSpPr>
          <p:spPr>
            <a:xfrm>
              <a:off x="3159701" y="1581150"/>
              <a:ext cx="527618" cy="520700"/>
            </a:xfrm>
            <a:prstGeom prst="ellipse">
              <a:avLst/>
            </a:prstGeom>
            <a:noFill/>
            <a:ln w="635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21" name="Shape 860"/>
            <p:cNvSpPr/>
            <p:nvPr/>
          </p:nvSpPr>
          <p:spPr>
            <a:xfrm>
              <a:off x="5621490" y="374650"/>
              <a:ext cx="527617" cy="520700"/>
            </a:xfrm>
            <a:prstGeom prst="ellipse">
              <a:avLst/>
            </a:prstGeom>
            <a:noFill/>
            <a:ln w="63500" cap="flat">
              <a:solidFill>
                <a:srgbClr val="50FA6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22" name="Shape 861"/>
            <p:cNvSpPr/>
            <p:nvPr/>
          </p:nvSpPr>
          <p:spPr>
            <a:xfrm>
              <a:off x="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23" name="Shape 862"/>
            <p:cNvSpPr/>
            <p:nvPr/>
          </p:nvSpPr>
          <p:spPr>
            <a:xfrm>
              <a:off x="254000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24" name="Shape 863"/>
            <p:cNvSpPr/>
            <p:nvPr/>
          </p:nvSpPr>
          <p:spPr>
            <a:xfrm>
              <a:off x="5067300" y="0"/>
              <a:ext cx="1913339" cy="3094684"/>
            </a:xfrm>
            <a:prstGeom prst="rect">
              <a:avLst/>
            </a:prstGeom>
            <a:noFill/>
            <a:ln w="25400" cap="flat">
              <a:solidFill>
                <a:srgbClr val="5B5854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</p:grpSp>
      <p:grpSp>
        <p:nvGrpSpPr>
          <p:cNvPr id="25" name="Group 880"/>
          <p:cNvGrpSpPr/>
          <p:nvPr/>
        </p:nvGrpSpPr>
        <p:grpSpPr>
          <a:xfrm>
            <a:off x="2806840" y="3629320"/>
            <a:ext cx="6560262" cy="2831767"/>
            <a:chOff x="0" y="0"/>
            <a:chExt cx="6980639" cy="3094683"/>
          </a:xfrm>
        </p:grpSpPr>
        <p:grpSp>
          <p:nvGrpSpPr>
            <p:cNvPr id="26" name="Group 874"/>
            <p:cNvGrpSpPr/>
            <p:nvPr/>
          </p:nvGrpSpPr>
          <p:grpSpPr>
            <a:xfrm>
              <a:off x="0" y="0"/>
              <a:ext cx="6980639" cy="3094684"/>
              <a:chOff x="0" y="0"/>
              <a:chExt cx="6980638" cy="3094683"/>
            </a:xfrm>
          </p:grpSpPr>
          <p:sp>
            <p:nvSpPr>
              <p:cNvPr id="32" name="Shape 865"/>
              <p:cNvSpPr/>
              <p:nvPr/>
            </p:nvSpPr>
            <p:spPr>
              <a:xfrm>
                <a:off x="819861" y="374650"/>
                <a:ext cx="527617" cy="520700"/>
              </a:xfrm>
              <a:prstGeom prst="ellipse">
                <a:avLst/>
              </a:prstGeom>
              <a:noFill/>
              <a:ln w="63500" cap="flat">
                <a:solidFill>
                  <a:srgbClr val="50FA6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  <p:sp>
            <p:nvSpPr>
              <p:cNvPr id="33" name="Shape 866"/>
              <p:cNvSpPr/>
              <p:nvPr/>
            </p:nvSpPr>
            <p:spPr>
              <a:xfrm>
                <a:off x="3368000" y="1052497"/>
                <a:ext cx="527617" cy="520701"/>
              </a:xfrm>
              <a:prstGeom prst="ellipse">
                <a:avLst/>
              </a:prstGeom>
              <a:noFill/>
              <a:ln w="635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  <p:sp>
            <p:nvSpPr>
              <p:cNvPr id="34" name="Shape 867"/>
              <p:cNvSpPr/>
              <p:nvPr/>
            </p:nvSpPr>
            <p:spPr>
              <a:xfrm>
                <a:off x="5875490" y="2279650"/>
                <a:ext cx="527617" cy="520700"/>
              </a:xfrm>
              <a:prstGeom prst="ellipse">
                <a:avLst/>
              </a:prstGeom>
              <a:noFill/>
              <a:ln w="63500" cap="flat">
                <a:solidFill>
                  <a:srgbClr val="50FA6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  <p:sp>
            <p:nvSpPr>
              <p:cNvPr id="35" name="Shape 868"/>
              <p:cNvSpPr/>
              <p:nvPr/>
            </p:nvSpPr>
            <p:spPr>
              <a:xfrm>
                <a:off x="565861" y="2279650"/>
                <a:ext cx="527617" cy="520700"/>
              </a:xfrm>
              <a:prstGeom prst="ellipse">
                <a:avLst/>
              </a:prstGeom>
              <a:noFill/>
              <a:ln w="635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  <p:sp>
            <p:nvSpPr>
              <p:cNvPr id="36" name="Shape 869"/>
              <p:cNvSpPr/>
              <p:nvPr/>
            </p:nvSpPr>
            <p:spPr>
              <a:xfrm>
                <a:off x="3159701" y="1581150"/>
                <a:ext cx="527618" cy="520700"/>
              </a:xfrm>
              <a:prstGeom prst="ellipse">
                <a:avLst/>
              </a:prstGeom>
              <a:noFill/>
              <a:ln w="63500" cap="flat">
                <a:solidFill>
                  <a:srgbClr val="50FA6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  <p:sp>
            <p:nvSpPr>
              <p:cNvPr id="37" name="Shape 870"/>
              <p:cNvSpPr/>
              <p:nvPr/>
            </p:nvSpPr>
            <p:spPr>
              <a:xfrm>
                <a:off x="5621490" y="374650"/>
                <a:ext cx="527617" cy="520700"/>
              </a:xfrm>
              <a:prstGeom prst="ellipse">
                <a:avLst/>
              </a:prstGeom>
              <a:noFill/>
              <a:ln w="63500" cap="flat">
                <a:solidFill>
                  <a:schemeClr val="accent5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  <p:sp>
            <p:nvSpPr>
              <p:cNvPr id="38" name="Shape 871"/>
              <p:cNvSpPr/>
              <p:nvPr/>
            </p:nvSpPr>
            <p:spPr>
              <a:xfrm>
                <a:off x="0" y="0"/>
                <a:ext cx="1913339" cy="3094684"/>
              </a:xfrm>
              <a:prstGeom prst="rect">
                <a:avLst/>
              </a:prstGeom>
              <a:noFill/>
              <a:ln w="25400" cap="flat">
                <a:solidFill>
                  <a:srgbClr val="5B5854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  <p:sp>
            <p:nvSpPr>
              <p:cNvPr id="39" name="Shape 872"/>
              <p:cNvSpPr/>
              <p:nvPr/>
            </p:nvSpPr>
            <p:spPr>
              <a:xfrm>
                <a:off x="2540000" y="0"/>
                <a:ext cx="1913339" cy="3094684"/>
              </a:xfrm>
              <a:prstGeom prst="rect">
                <a:avLst/>
              </a:prstGeom>
              <a:noFill/>
              <a:ln w="25400" cap="flat">
                <a:solidFill>
                  <a:srgbClr val="5B5854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  <p:sp>
            <p:nvSpPr>
              <p:cNvPr id="40" name="Shape 873"/>
              <p:cNvSpPr/>
              <p:nvPr/>
            </p:nvSpPr>
            <p:spPr>
              <a:xfrm>
                <a:off x="5067300" y="0"/>
                <a:ext cx="1913339" cy="3094684"/>
              </a:xfrm>
              <a:prstGeom prst="rect">
                <a:avLst/>
              </a:prstGeom>
              <a:noFill/>
              <a:ln w="25400" cap="flat">
                <a:solidFill>
                  <a:srgbClr val="5B5854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</p:grpSp>
        <p:grpSp>
          <p:nvGrpSpPr>
            <p:cNvPr id="27" name="Group 879"/>
            <p:cNvGrpSpPr/>
            <p:nvPr/>
          </p:nvGrpSpPr>
          <p:grpSpPr>
            <a:xfrm>
              <a:off x="1110794" y="729139"/>
              <a:ext cx="4750619" cy="1771475"/>
              <a:chOff x="0" y="0"/>
              <a:chExt cx="4750618" cy="1771474"/>
            </a:xfrm>
          </p:grpSpPr>
          <p:sp>
            <p:nvSpPr>
              <p:cNvPr id="28" name="Shape 875"/>
              <p:cNvSpPr/>
              <p:nvPr/>
            </p:nvSpPr>
            <p:spPr>
              <a:xfrm>
                <a:off x="203199" y="27388"/>
                <a:ext cx="1847559" cy="939058"/>
              </a:xfrm>
              <a:prstGeom prst="line">
                <a:avLst/>
              </a:prstGeom>
              <a:noFill/>
              <a:ln w="38100" cap="rnd">
                <a:solidFill>
                  <a:srgbClr val="838787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  <p:sp>
            <p:nvSpPr>
              <p:cNvPr id="29" name="Shape 876"/>
              <p:cNvSpPr/>
              <p:nvPr/>
            </p:nvSpPr>
            <p:spPr>
              <a:xfrm flipH="1" flipV="1">
                <a:off x="2602096" y="1199477"/>
                <a:ext cx="2148523" cy="571998"/>
              </a:xfrm>
              <a:prstGeom prst="line">
                <a:avLst/>
              </a:prstGeom>
              <a:noFill/>
              <a:ln w="38100" cap="rnd">
                <a:solidFill>
                  <a:srgbClr val="838787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  <p:sp>
            <p:nvSpPr>
              <p:cNvPr id="30" name="Shape 877"/>
              <p:cNvSpPr/>
              <p:nvPr/>
            </p:nvSpPr>
            <p:spPr>
              <a:xfrm flipV="1">
                <a:off x="0" y="648945"/>
                <a:ext cx="2253958" cy="1058844"/>
              </a:xfrm>
              <a:prstGeom prst="line">
                <a:avLst/>
              </a:prstGeom>
              <a:noFill/>
              <a:ln w="38100" cap="rnd">
                <a:solidFill>
                  <a:srgbClr val="838787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  <p:sp>
            <p:nvSpPr>
              <p:cNvPr id="31" name="Shape 878"/>
              <p:cNvSpPr/>
              <p:nvPr/>
            </p:nvSpPr>
            <p:spPr>
              <a:xfrm flipH="1">
                <a:off x="2779896" y="-1"/>
                <a:ext cx="1693475" cy="450179"/>
              </a:xfrm>
              <a:prstGeom prst="line">
                <a:avLst/>
              </a:prstGeom>
              <a:noFill/>
              <a:ln w="38100" cap="rnd">
                <a:solidFill>
                  <a:srgbClr val="838787"/>
                </a:solidFill>
                <a:custDash>
                  <a:ds d="100000" sp="200000"/>
                </a:custDash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80000"/>
                  </a:lnSpc>
                  <a:defRPr sz="2800" cap="all">
                    <a:latin typeface="+mn-lt"/>
                    <a:ea typeface="+mn-ea"/>
                    <a:cs typeface="+mn-cs"/>
                    <a:sym typeface="DIN Condensed"/>
                  </a:defRPr>
                </a:pPr>
                <a:endParaRPr lang="en-GB" sz="2800" dirty="0"/>
              </a:p>
            </p:txBody>
          </p:sp>
        </p:grpSp>
      </p:grpSp>
      <p:grpSp>
        <p:nvGrpSpPr>
          <p:cNvPr id="41" name="Group 885"/>
          <p:cNvGrpSpPr/>
          <p:nvPr/>
        </p:nvGrpSpPr>
        <p:grpSpPr>
          <a:xfrm>
            <a:off x="3917635" y="4246042"/>
            <a:ext cx="4464534" cy="1620976"/>
            <a:chOff x="0" y="0"/>
            <a:chExt cx="4750618" cy="1771474"/>
          </a:xfrm>
        </p:grpSpPr>
        <p:sp>
          <p:nvSpPr>
            <p:cNvPr id="42" name="Shape 881"/>
            <p:cNvSpPr/>
            <p:nvPr/>
          </p:nvSpPr>
          <p:spPr>
            <a:xfrm>
              <a:off x="203199" y="27388"/>
              <a:ext cx="2040608" cy="494769"/>
            </a:xfrm>
            <a:prstGeom prst="line">
              <a:avLst/>
            </a:prstGeom>
            <a:noFill/>
            <a:ln w="38100" cap="rnd">
              <a:solidFill>
                <a:srgbClr val="838787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43" name="Shape 882"/>
            <p:cNvSpPr/>
            <p:nvPr/>
          </p:nvSpPr>
          <p:spPr>
            <a:xfrm flipH="1" flipV="1">
              <a:off x="2602096" y="1199477"/>
              <a:ext cx="2148523" cy="571998"/>
            </a:xfrm>
            <a:prstGeom prst="line">
              <a:avLst/>
            </a:prstGeom>
            <a:noFill/>
            <a:ln w="38100" cap="rnd">
              <a:solidFill>
                <a:srgbClr val="838787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44" name="Shape 883"/>
            <p:cNvSpPr/>
            <p:nvPr/>
          </p:nvSpPr>
          <p:spPr>
            <a:xfrm flipV="1">
              <a:off x="0" y="1143427"/>
              <a:ext cx="1996497" cy="564362"/>
            </a:xfrm>
            <a:prstGeom prst="line">
              <a:avLst/>
            </a:prstGeom>
            <a:noFill/>
            <a:ln w="38100" cap="rnd">
              <a:solidFill>
                <a:srgbClr val="838787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  <p:sp>
          <p:nvSpPr>
            <p:cNvPr id="45" name="Shape 884"/>
            <p:cNvSpPr/>
            <p:nvPr/>
          </p:nvSpPr>
          <p:spPr>
            <a:xfrm flipH="1">
              <a:off x="2779896" y="-1"/>
              <a:ext cx="1693475" cy="450179"/>
            </a:xfrm>
            <a:prstGeom prst="line">
              <a:avLst/>
            </a:prstGeom>
            <a:noFill/>
            <a:ln w="38100" cap="rnd">
              <a:solidFill>
                <a:srgbClr val="838787"/>
              </a:solidFill>
              <a:custDash>
                <a:ds d="100000" sp="200000"/>
              </a:custDash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defRPr sz="2800" cap="all">
                  <a:latin typeface="+mn-lt"/>
                  <a:ea typeface="+mn-ea"/>
                  <a:cs typeface="+mn-cs"/>
                  <a:sym typeface="DIN Condensed"/>
                </a:defRPr>
              </a:pPr>
              <a:endParaRPr lang="en-GB" sz="2800" dirty="0"/>
            </a:p>
          </p:txBody>
        </p:sp>
      </p:grpSp>
      <p:sp>
        <p:nvSpPr>
          <p:cNvPr id="46" name="Shape 886"/>
          <p:cNvSpPr/>
          <p:nvPr/>
        </p:nvSpPr>
        <p:spPr>
          <a:xfrm>
            <a:off x="2816099" y="6139062"/>
            <a:ext cx="185951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GB" dirty="0"/>
              <a:t>t</a:t>
            </a:r>
          </a:p>
        </p:txBody>
      </p:sp>
      <p:sp>
        <p:nvSpPr>
          <p:cNvPr id="47" name="Shape 887"/>
          <p:cNvSpPr/>
          <p:nvPr/>
        </p:nvSpPr>
        <p:spPr>
          <a:xfrm>
            <a:off x="5356098" y="6139062"/>
            <a:ext cx="48695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GB" dirty="0"/>
              <a:t>t+1</a:t>
            </a:r>
          </a:p>
        </p:txBody>
      </p:sp>
      <p:sp>
        <p:nvSpPr>
          <p:cNvPr id="48" name="Shape 888"/>
          <p:cNvSpPr/>
          <p:nvPr/>
        </p:nvSpPr>
        <p:spPr>
          <a:xfrm>
            <a:off x="7896098" y="6139062"/>
            <a:ext cx="48695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GB" dirty="0"/>
              <a:t>t+2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94342" y="6488668"/>
            <a:ext cx="487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courtesy of Florian Jug, </a:t>
            </a:r>
            <a:r>
              <a:rPr lang="en-GB" dirty="0" smtClean="0"/>
              <a:t>MPI </a:t>
            </a:r>
            <a:r>
              <a:rPr lang="en-GB" dirty="0"/>
              <a:t>CBG</a:t>
            </a:r>
          </a:p>
        </p:txBody>
      </p:sp>
    </p:spTree>
    <p:extLst>
      <p:ext uri="{BB962C8B-B14F-4D97-AF65-F5344CB8AC3E}">
        <p14:creationId xmlns:p14="http://schemas.microsoft.com/office/powerpoint/2010/main" val="84561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dvAuto="0"/>
      <p:bldP spid="25" grpId="0" animBg="1" advAuto="0"/>
      <p:bldP spid="41" grpId="0" animBg="1" advAuto="0"/>
      <p:bldP spid="41" grpId="1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/>
          <p:cNvCxnSpPr/>
          <p:nvPr/>
        </p:nvCxnSpPr>
        <p:spPr>
          <a:xfrm>
            <a:off x="2524159" y="4454734"/>
            <a:ext cx="39592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2920083" y="3238676"/>
            <a:ext cx="0" cy="121605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920084" y="3238676"/>
            <a:ext cx="39592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3316008" y="3238676"/>
            <a:ext cx="0" cy="56561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316008" y="3804285"/>
            <a:ext cx="1112364" cy="942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3711933" y="4487728"/>
            <a:ext cx="86726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4448796" y="3813712"/>
            <a:ext cx="0" cy="31108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448797" y="3502626"/>
            <a:ext cx="39592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448797" y="3502625"/>
            <a:ext cx="1" cy="31108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8402" y="2489820"/>
            <a:ext cx="4113231" cy="4609706"/>
          </a:xfrm>
        </p:spPr>
        <p:txBody>
          <a:bodyPr/>
          <a:lstStyle/>
          <a:p>
            <a:r>
              <a:rPr lang="en-GB" dirty="0" smtClean="0">
                <a:solidFill>
                  <a:srgbClr val="0070C0"/>
                </a:solidFill>
              </a:rPr>
              <a:t>Lineage tree (“graph”)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“Track”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“Edge”</a:t>
            </a:r>
          </a:p>
          <a:p>
            <a:r>
              <a:rPr lang="en-GB" dirty="0" smtClean="0">
                <a:solidFill>
                  <a:srgbClr val="A79C00"/>
                </a:solidFill>
              </a:rPr>
              <a:t>“Node” / “Spot”</a:t>
            </a:r>
          </a:p>
          <a:p>
            <a:r>
              <a:rPr lang="en-GB" dirty="0" smtClean="0">
                <a:solidFill>
                  <a:srgbClr val="7030A0"/>
                </a:solidFill>
              </a:rPr>
              <a:t>“Leaf”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“Root”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920084" y="5666081"/>
            <a:ext cx="395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316008" y="5109906"/>
            <a:ext cx="1" cy="57503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920083" y="4450023"/>
            <a:ext cx="0" cy="12160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6009" y="2753200"/>
            <a:ext cx="7070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16009" y="5109905"/>
            <a:ext cx="395925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316009" y="6307104"/>
            <a:ext cx="70701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711933" y="4483017"/>
            <a:ext cx="0" cy="121605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11933" y="4483017"/>
            <a:ext cx="8672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711934" y="5699075"/>
            <a:ext cx="395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023019" y="6005447"/>
            <a:ext cx="0" cy="6221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448796" y="3809001"/>
            <a:ext cx="0" cy="311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23020" y="6637042"/>
            <a:ext cx="395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023020" y="6005446"/>
            <a:ext cx="39592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448797" y="4112228"/>
            <a:ext cx="630025" cy="78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316008" y="2753199"/>
            <a:ext cx="1" cy="4807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2524159" y="3233965"/>
            <a:ext cx="2320563" cy="1216058"/>
            <a:chOff x="989814" y="2347274"/>
            <a:chExt cx="2320563" cy="121605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989814" y="3563332"/>
              <a:ext cx="3959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V="1">
              <a:off x="1385739" y="2347274"/>
              <a:ext cx="0" cy="121605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385739" y="2347274"/>
              <a:ext cx="3959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781664" y="2347274"/>
              <a:ext cx="0" cy="5656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781664" y="2912883"/>
              <a:ext cx="1112364" cy="94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2914452" y="2611224"/>
              <a:ext cx="39592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914452" y="2611223"/>
              <a:ext cx="1" cy="31108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/>
          <p:cNvCxnSpPr/>
          <p:nvPr/>
        </p:nvCxnSpPr>
        <p:spPr>
          <a:xfrm flipV="1">
            <a:off x="3316008" y="5666082"/>
            <a:ext cx="1" cy="65044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/>
        </p:nvGrpSpPr>
        <p:grpSpPr>
          <a:xfrm>
            <a:off x="3316005" y="5109902"/>
            <a:ext cx="395926" cy="575035"/>
            <a:chOff x="1781661" y="4223210"/>
            <a:chExt cx="395926" cy="575035"/>
          </a:xfrm>
        </p:grpSpPr>
        <p:cxnSp>
          <p:nvCxnSpPr>
            <p:cNvPr id="75" name="Straight Connector 74"/>
            <p:cNvCxnSpPr/>
            <p:nvPr/>
          </p:nvCxnSpPr>
          <p:spPr>
            <a:xfrm flipV="1">
              <a:off x="1781661" y="4223210"/>
              <a:ext cx="1" cy="575035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1781662" y="4223210"/>
              <a:ext cx="395925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2844670" y="3158552"/>
            <a:ext cx="1669328" cy="3226323"/>
            <a:chOff x="1310326" y="2271860"/>
            <a:chExt cx="1669328" cy="3226323"/>
          </a:xfrm>
        </p:grpSpPr>
        <p:sp>
          <p:nvSpPr>
            <p:cNvPr id="78" name="Oval 77"/>
            <p:cNvSpPr/>
            <p:nvPr/>
          </p:nvSpPr>
          <p:spPr>
            <a:xfrm>
              <a:off x="1706252" y="2271860"/>
              <a:ext cx="150828" cy="169681"/>
            </a:xfrm>
            <a:prstGeom prst="ellipse">
              <a:avLst/>
            </a:prstGeom>
            <a:solidFill>
              <a:srgbClr val="A79C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9" name="Oval 78"/>
            <p:cNvSpPr/>
            <p:nvPr/>
          </p:nvSpPr>
          <p:spPr>
            <a:xfrm>
              <a:off x="2828826" y="2832753"/>
              <a:ext cx="150828" cy="169681"/>
            </a:xfrm>
            <a:prstGeom prst="ellipse">
              <a:avLst/>
            </a:prstGeom>
            <a:solidFill>
              <a:srgbClr val="A79C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Oval 79"/>
            <p:cNvSpPr/>
            <p:nvPr/>
          </p:nvSpPr>
          <p:spPr>
            <a:xfrm>
              <a:off x="2102174" y="4143077"/>
              <a:ext cx="150828" cy="169681"/>
            </a:xfrm>
            <a:prstGeom prst="ellipse">
              <a:avLst/>
            </a:prstGeom>
            <a:solidFill>
              <a:srgbClr val="A79C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Oval 80"/>
            <p:cNvSpPr/>
            <p:nvPr/>
          </p:nvSpPr>
          <p:spPr>
            <a:xfrm>
              <a:off x="1715673" y="4701615"/>
              <a:ext cx="150828" cy="169681"/>
            </a:xfrm>
            <a:prstGeom prst="ellipse">
              <a:avLst/>
            </a:prstGeom>
            <a:solidFill>
              <a:srgbClr val="A79C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Oval 81"/>
            <p:cNvSpPr/>
            <p:nvPr/>
          </p:nvSpPr>
          <p:spPr>
            <a:xfrm>
              <a:off x="2413261" y="5328502"/>
              <a:ext cx="150828" cy="169681"/>
            </a:xfrm>
            <a:prstGeom prst="ellipse">
              <a:avLst/>
            </a:prstGeom>
            <a:solidFill>
              <a:srgbClr val="A79C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Oval 82"/>
            <p:cNvSpPr/>
            <p:nvPr/>
          </p:nvSpPr>
          <p:spPr>
            <a:xfrm>
              <a:off x="1310326" y="3483201"/>
              <a:ext cx="150828" cy="169681"/>
            </a:xfrm>
            <a:prstGeom prst="ellipse">
              <a:avLst/>
            </a:prstGeom>
            <a:solidFill>
              <a:srgbClr val="A79C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023019" y="2668358"/>
            <a:ext cx="1198186" cy="4053524"/>
            <a:chOff x="2488675" y="1781667"/>
            <a:chExt cx="1198186" cy="4053524"/>
          </a:xfrm>
        </p:grpSpPr>
        <p:sp>
          <p:nvSpPr>
            <p:cNvPr id="85" name="Oval 84"/>
            <p:cNvSpPr/>
            <p:nvPr/>
          </p:nvSpPr>
          <p:spPr>
            <a:xfrm>
              <a:off x="2488675" y="1781667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Oval 85"/>
            <p:cNvSpPr/>
            <p:nvPr/>
          </p:nvSpPr>
          <p:spPr>
            <a:xfrm>
              <a:off x="3300037" y="2526382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Oval 86"/>
            <p:cNvSpPr/>
            <p:nvPr/>
          </p:nvSpPr>
          <p:spPr>
            <a:xfrm>
              <a:off x="3536033" y="3140696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3044858" y="3511485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Oval 88"/>
            <p:cNvSpPr/>
            <p:nvPr/>
          </p:nvSpPr>
          <p:spPr>
            <a:xfrm>
              <a:off x="2582936" y="4727543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Oval 89"/>
            <p:cNvSpPr/>
            <p:nvPr/>
          </p:nvSpPr>
          <p:spPr>
            <a:xfrm>
              <a:off x="2884600" y="5033914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1" name="Oval 90"/>
            <p:cNvSpPr/>
            <p:nvPr/>
          </p:nvSpPr>
          <p:spPr>
            <a:xfrm>
              <a:off x="2894029" y="5665510"/>
              <a:ext cx="150828" cy="16968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3" name="Oval 92"/>
          <p:cNvSpPr/>
          <p:nvPr/>
        </p:nvSpPr>
        <p:spPr>
          <a:xfrm>
            <a:off x="2373332" y="4365183"/>
            <a:ext cx="150828" cy="16968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4" name="Content Placeholder 2"/>
          <p:cNvSpPr txBox="1">
            <a:spLocks/>
          </p:cNvSpPr>
          <p:nvPr/>
        </p:nvSpPr>
        <p:spPr>
          <a:xfrm>
            <a:off x="1981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... just in case you talk to </a:t>
            </a:r>
            <a:r>
              <a:rPr lang="en-GB" i="1" dirty="0"/>
              <a:t>computer science guys</a:t>
            </a:r>
          </a:p>
        </p:txBody>
      </p:sp>
    </p:spTree>
    <p:extLst>
      <p:ext uri="{BB962C8B-B14F-4D97-AF65-F5344CB8AC3E}">
        <p14:creationId xmlns:p14="http://schemas.microsoft.com/office/powerpoint/2010/main" val="12951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501312" y="3704945"/>
            <a:ext cx="1989859" cy="2277203"/>
            <a:chOff x="3501312" y="3704945"/>
            <a:chExt cx="1989859" cy="227720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01312" y="3704945"/>
              <a:ext cx="1989859" cy="227720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3666836" y="4692073"/>
              <a:ext cx="277091" cy="4433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506" y="2130459"/>
            <a:ext cx="5797913" cy="694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single particle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856" y="1361892"/>
            <a:ext cx="8229600" cy="218423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Use the point tool to locate one particle in different (subsequent) time points.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Menu Edit &gt; Options &gt; Point Tool...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369" y="3546128"/>
            <a:ext cx="4095164" cy="2910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369" y="3546128"/>
            <a:ext cx="4122284" cy="2910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9548" y="3555702"/>
            <a:ext cx="4095164" cy="289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6121"/>
          <a:stretch/>
        </p:blipFill>
        <p:spPr>
          <a:xfrm>
            <a:off x="2403108" y="3733144"/>
            <a:ext cx="4095164" cy="27207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8784" y="3546126"/>
            <a:ext cx="4095164" cy="29007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2186" y="3562089"/>
            <a:ext cx="4095164" cy="28917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108" y="3558364"/>
            <a:ext cx="4122284" cy="29082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6586" y="2487655"/>
            <a:ext cx="1381414" cy="4472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7558" y="3546126"/>
            <a:ext cx="2959688" cy="29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2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Manual single particle 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032164"/>
          </a:xfrm>
        </p:spPr>
        <p:txBody>
          <a:bodyPr>
            <a:normAutofit/>
          </a:bodyPr>
          <a:lstStyle/>
          <a:p>
            <a:r>
              <a:rPr lang="en-GB" dirty="0" smtClean="0"/>
              <a:t>... then just use other scientific software to do your analysis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219" y="2500904"/>
            <a:ext cx="5533928" cy="41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5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506" y="2130459"/>
            <a:ext cx="5797913" cy="6941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 single particle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856" y="1361892"/>
            <a:ext cx="8229600" cy="76841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 the multi-point tool to locate one particle in different (subsequent) time points.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327" y="2495121"/>
            <a:ext cx="1429063" cy="459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368" y="3533892"/>
            <a:ext cx="4095164" cy="29109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368" y="3524318"/>
            <a:ext cx="4122284" cy="29109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928" y="3533892"/>
            <a:ext cx="4095164" cy="2891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6121"/>
          <a:stretch/>
        </p:blipFill>
        <p:spPr>
          <a:xfrm>
            <a:off x="2396368" y="3704946"/>
            <a:ext cx="4095164" cy="27207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6368" y="3529401"/>
            <a:ext cx="4095164" cy="29007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5505" y="3533741"/>
            <a:ext cx="4095164" cy="28917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1074" y="3536701"/>
            <a:ext cx="4122284" cy="29082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b="29819"/>
          <a:stretch/>
        </p:blipFill>
        <p:spPr>
          <a:xfrm>
            <a:off x="7326062" y="3533741"/>
            <a:ext cx="3073137" cy="2891761"/>
          </a:xfrm>
          <a:prstGeom prst="rect">
            <a:avLst/>
          </a:prstGeom>
        </p:spPr>
      </p:pic>
      <p:pic>
        <p:nvPicPr>
          <p:cNvPr id="1026" name="Picture 2" descr="omputer key M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688" y="3524318"/>
            <a:ext cx="621339" cy="58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0657" y="2919993"/>
            <a:ext cx="4207951" cy="39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7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Exercise: speed measurements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7291"/>
          </a:xfrm>
        </p:spPr>
        <p:txBody>
          <a:bodyPr/>
          <a:lstStyle/>
          <a:p>
            <a:r>
              <a:rPr lang="en-GB" dirty="0" smtClean="0"/>
              <a:t>Measure the speed of this one particular particle.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509" y="2452831"/>
            <a:ext cx="5778500" cy="4076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27990" y="3848987"/>
            <a:ext cx="7219507" cy="3636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Do we have time for that?</a:t>
            </a:r>
          </a:p>
          <a:p>
            <a:pPr algn="ctr"/>
            <a:r>
              <a:rPr lang="en-GB" dirty="0" smtClean="0"/>
              <a:t>30 min</a:t>
            </a:r>
          </a:p>
          <a:p>
            <a:pPr algn="ctr"/>
            <a:endParaRPr lang="en-GB" dirty="0" smtClean="0"/>
          </a:p>
          <a:p>
            <a:pPr algn="ctr"/>
            <a:r>
              <a:rPr lang="en-GB" dirty="0" smtClean="0"/>
              <a:t>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501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3006436" cy="2574636"/>
          </a:xfrm>
        </p:spPr>
        <p:txBody>
          <a:bodyPr/>
          <a:lstStyle/>
          <a:p>
            <a:r>
              <a:rPr lang="en-GB" dirty="0" smtClean="0"/>
              <a:t>Speed is distance travelled divided by time taken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320" y="1600201"/>
            <a:ext cx="5164216" cy="48329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20728" y="5883565"/>
            <a:ext cx="738909" cy="4525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327990" y="3848987"/>
            <a:ext cx="7219507" cy="363633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Do we have time for that?</a:t>
            </a:r>
          </a:p>
          <a:p>
            <a:pPr algn="ctr"/>
            <a:endParaRPr lang="en-GB" dirty="0"/>
          </a:p>
          <a:p>
            <a:pPr algn="ctr"/>
            <a:r>
              <a:rPr lang="en-GB" dirty="0" smtClean="0"/>
              <a:t>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423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51680"/>
          </a:xfrm>
        </p:spPr>
        <p:txBody>
          <a:bodyPr/>
          <a:lstStyle/>
          <a:p>
            <a:r>
              <a:rPr lang="en-GB" dirty="0" smtClean="0"/>
              <a:t>What operation do we need to apply to get this result?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189630" y="2411174"/>
            <a:ext cx="10041736" cy="2856861"/>
            <a:chOff x="1530824" y="2356584"/>
            <a:chExt cx="7010401" cy="19944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04882" y="2356585"/>
              <a:ext cx="1636343" cy="19670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0824" y="2356584"/>
              <a:ext cx="1656184" cy="19944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5425" y="2356585"/>
              <a:ext cx="1674385" cy="19864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8" name="Group 7"/>
            <p:cNvGrpSpPr/>
            <p:nvPr/>
          </p:nvGrpSpPr>
          <p:grpSpPr>
            <a:xfrm>
              <a:off x="3575716" y="3082430"/>
              <a:ext cx="3175793" cy="785164"/>
              <a:chOff x="2218267" y="2590800"/>
              <a:chExt cx="3673951" cy="990600"/>
            </a:xfrm>
          </p:grpSpPr>
          <p:sp>
            <p:nvSpPr>
              <p:cNvPr id="9" name="Equal 8"/>
              <p:cNvSpPr/>
              <p:nvPr/>
            </p:nvSpPr>
            <p:spPr>
              <a:xfrm>
                <a:off x="4800600" y="2590800"/>
                <a:ext cx="1091618" cy="990600"/>
              </a:xfrm>
              <a:prstGeom prst="mathEqual">
                <a:avLst>
                  <a:gd name="adj1" fmla="val 15756"/>
                  <a:gd name="adj2" fmla="val 27288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2218267" y="2779137"/>
                <a:ext cx="1150665" cy="465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3561957" y="3353809"/>
            <a:ext cx="12296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dirty="0" smtClean="0">
                <a:solidFill>
                  <a:schemeClr val="tx2">
                    <a:lumMod val="75000"/>
                  </a:schemeClr>
                </a:solidFill>
              </a:rPr>
              <a:t>?</a:t>
            </a:r>
            <a:endParaRPr lang="en-GB" sz="8000" dirty="0">
              <a:solidFill>
                <a:schemeClr val="tx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230056" y="5887765"/>
                <a:ext cx="2338086" cy="7939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056" y="5887765"/>
                <a:ext cx="2338086" cy="79398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926957" y="5887765"/>
                <a:ext cx="2338086" cy="793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</m:oMath>
                  </m:oMathPara>
                </a14:m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957" y="5887765"/>
                <a:ext cx="2338086" cy="79398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7620522" y="5887764"/>
                <a:ext cx="2338086" cy="79398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/</m:t>
                      </m:r>
                    </m:oMath>
                  </m:oMathPara>
                </a14:m>
                <a:endParaRPr lang="en-GB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522" y="5887764"/>
                <a:ext cx="2338086" cy="7939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74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637" y="399803"/>
            <a:ext cx="4674063" cy="1035298"/>
          </a:xfrm>
        </p:spPr>
        <p:txBody>
          <a:bodyPr>
            <a:noAutofit/>
          </a:bodyPr>
          <a:lstStyle/>
          <a:p>
            <a:r>
              <a:rPr lang="en-US" sz="3200" dirty="0" err="1"/>
              <a:t>Trackmate</a:t>
            </a:r>
            <a:r>
              <a:rPr lang="en-US" sz="3200" dirty="0"/>
              <a:t> </a:t>
            </a:r>
            <a:r>
              <a:rPr lang="mr-IN" sz="3200" dirty="0"/>
              <a:t>–</a:t>
            </a:r>
            <a:r>
              <a:rPr lang="en-US" sz="3200" dirty="0"/>
              <a:t> your buddy for everyday tracking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696" y="1742081"/>
            <a:ext cx="8558160" cy="45698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20696" y="1997343"/>
            <a:ext cx="985417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1026" name="Picture 2" descr="ile:TrackMate-Logo85x50-color-300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400" y="-68879"/>
            <a:ext cx="2919846" cy="171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Trackmate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77981"/>
          </a:xfrm>
        </p:spPr>
        <p:txBody>
          <a:bodyPr>
            <a:normAutofit lnSpcReduction="10000"/>
          </a:bodyPr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090" y="1119561"/>
            <a:ext cx="9400310" cy="564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7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Trackmate</a:t>
            </a:r>
            <a:r>
              <a:rPr lang="en-GB" dirty="0" smtClean="0"/>
              <a:t>: spot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104898"/>
          </a:xfrm>
        </p:spPr>
        <p:txBody>
          <a:bodyPr/>
          <a:lstStyle/>
          <a:p>
            <a:r>
              <a:rPr lang="en-GB" dirty="0" smtClean="0"/>
              <a:t>Use and configure the </a:t>
            </a:r>
            <a:r>
              <a:rPr lang="en-GB" dirty="0" err="1" smtClean="0"/>
              <a:t>LoG</a:t>
            </a:r>
            <a:r>
              <a:rPr lang="en-GB" dirty="0" smtClean="0"/>
              <a:t> detector to get a good detection</a:t>
            </a:r>
          </a:p>
          <a:p>
            <a:r>
              <a:rPr lang="en-GB" dirty="0" smtClean="0"/>
              <a:t>Use the preview button!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67"/>
          <a:stretch/>
        </p:blipFill>
        <p:spPr>
          <a:xfrm>
            <a:off x="661274" y="2826102"/>
            <a:ext cx="2197527" cy="3656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4616"/>
          <a:stretch/>
        </p:blipFill>
        <p:spPr>
          <a:xfrm>
            <a:off x="3116115" y="2826102"/>
            <a:ext cx="4179756" cy="3656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185" y="2826102"/>
            <a:ext cx="4115239" cy="36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3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Trackmate</a:t>
            </a:r>
            <a:r>
              <a:rPr lang="en-GB" dirty="0" smtClean="0"/>
              <a:t>: Spot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736599"/>
          </a:xfrm>
        </p:spPr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63" y="2169027"/>
            <a:ext cx="2806586" cy="4705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823" y="2169027"/>
            <a:ext cx="2809625" cy="46889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022" y="2169027"/>
            <a:ext cx="2788465" cy="4669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6061" y="2169027"/>
            <a:ext cx="2779108" cy="466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92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Trackmate</a:t>
            </a:r>
            <a:r>
              <a:rPr lang="en-GB" dirty="0" smtClean="0"/>
              <a:t>: 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117598"/>
          </a:xfrm>
        </p:spPr>
        <p:txBody>
          <a:bodyPr>
            <a:normAutofit/>
          </a:bodyPr>
          <a:lstStyle/>
          <a:p>
            <a:r>
              <a:rPr lang="en-GB" dirty="0" smtClean="0"/>
              <a:t>The ”Simple LAP tracker” is fast and good but</a:t>
            </a:r>
          </a:p>
          <a:p>
            <a:r>
              <a:rPr lang="en-GB" dirty="0" smtClean="0"/>
              <a:t>The “LAP tracker” supports splitting and merging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57500"/>
            <a:ext cx="2312002" cy="3884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817" y="2857500"/>
            <a:ext cx="2312002" cy="3884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034" y="2857500"/>
            <a:ext cx="7683660" cy="388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71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Trackmate</a:t>
            </a:r>
            <a:r>
              <a:rPr lang="en-GB" dirty="0" smtClean="0"/>
              <a:t>: tracking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206974"/>
          </a:xfrm>
        </p:spPr>
        <p:txBody>
          <a:bodyPr>
            <a:normAutofit/>
          </a:bodyPr>
          <a:lstStyle/>
          <a:p>
            <a:r>
              <a:rPr lang="en-GB" dirty="0"/>
              <a:t>The ”Simple LAP tracker” is fast and </a:t>
            </a:r>
            <a:r>
              <a:rPr lang="en-GB" dirty="0" smtClean="0"/>
              <a:t>good, but:</a:t>
            </a:r>
            <a:endParaRPr lang="en-GB" dirty="0"/>
          </a:p>
          <a:p>
            <a:r>
              <a:rPr lang="en-GB" dirty="0"/>
              <a:t>The “LAP tracker” supports splitting and merging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2709914"/>
            <a:ext cx="2232336" cy="37132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740" y="2709914"/>
            <a:ext cx="2258660" cy="3713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835" y="2709914"/>
            <a:ext cx="5884227" cy="371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</a:t>
            </a:r>
            <a:r>
              <a:rPr lang="en-GB" dirty="0" smtClean="0"/>
              <a:t>filtering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96899"/>
          </a:xfrm>
        </p:spPr>
        <p:txBody>
          <a:bodyPr/>
          <a:lstStyle/>
          <a:p>
            <a:r>
              <a:rPr lang="en-GB" dirty="0" smtClean="0"/>
              <a:t>Track filters allow for removing e.g. </a:t>
            </a:r>
            <a:r>
              <a:rPr lang="en-GB" i="1" dirty="0" smtClean="0"/>
              <a:t>super short</a:t>
            </a:r>
            <a:r>
              <a:rPr lang="en-GB" dirty="0" smtClean="0"/>
              <a:t> tracks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712" y="2611862"/>
            <a:ext cx="5485027" cy="34535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611862"/>
            <a:ext cx="5488344" cy="346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lineage </a:t>
            </a:r>
            <a:r>
              <a:rPr lang="en-GB" dirty="0" smtClean="0"/>
              <a:t>inspection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71499"/>
          </a:xfrm>
        </p:spPr>
        <p:txBody>
          <a:bodyPr/>
          <a:lstStyle/>
          <a:p>
            <a:r>
              <a:rPr lang="en-GB" dirty="0" smtClean="0"/>
              <a:t>Use the </a:t>
            </a:r>
            <a:r>
              <a:rPr lang="en-GB" dirty="0" err="1" smtClean="0"/>
              <a:t>TrackScheme</a:t>
            </a:r>
            <a:r>
              <a:rPr lang="en-GB" dirty="0" smtClean="0"/>
              <a:t> to inspect lineages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752" y="2171700"/>
            <a:ext cx="2608148" cy="4355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2171701"/>
            <a:ext cx="5826767" cy="43554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35099" y="5981701"/>
            <a:ext cx="928593" cy="292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5969000" y="2286000"/>
            <a:ext cx="71120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751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lineage </a:t>
            </a:r>
            <a:r>
              <a:rPr lang="en-GB" dirty="0" smtClean="0"/>
              <a:t>inspection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727363"/>
          </a:xfrm>
        </p:spPr>
        <p:txBody>
          <a:bodyPr/>
          <a:lstStyle/>
          <a:p>
            <a:r>
              <a:rPr lang="en-GB" dirty="0" smtClean="0"/>
              <a:t>Select tracks or single spots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6" y="2463800"/>
            <a:ext cx="5755704" cy="3073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416" y="2463800"/>
            <a:ext cx="5695538" cy="30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2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Trackmate</a:t>
            </a:r>
            <a:r>
              <a:rPr lang="en-GB" dirty="0" smtClean="0"/>
              <a:t>: Add a spot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276002"/>
          </a:xfrm>
        </p:spPr>
        <p:txBody>
          <a:bodyPr>
            <a:normAutofit/>
          </a:bodyPr>
          <a:lstStyle/>
          <a:p>
            <a:r>
              <a:rPr lang="en-GB" dirty="0" smtClean="0"/>
              <a:t>Press the A key (“Add”) to add a new spot at some position. </a:t>
            </a:r>
          </a:p>
          <a:p>
            <a:r>
              <a:rPr lang="en-GB" dirty="0" smtClean="0"/>
              <a:t>Press Q and E to increase or decrease the size of the spot.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11" y="2876204"/>
            <a:ext cx="33528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422" y="2876204"/>
            <a:ext cx="3378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8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08" y="991728"/>
            <a:ext cx="10972800" cy="680924"/>
          </a:xfrm>
        </p:spPr>
        <p:txBody>
          <a:bodyPr/>
          <a:lstStyle/>
          <a:p>
            <a:r>
              <a:rPr lang="en-GB" dirty="0" smtClean="0"/>
              <a:t>What could be done to improve the threshold result?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7707" b="19490"/>
          <a:stretch/>
        </p:blipFill>
        <p:spPr>
          <a:xfrm>
            <a:off x="4767815" y="2822255"/>
            <a:ext cx="3082603" cy="25521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27707" b="19490"/>
          <a:stretch/>
        </p:blipFill>
        <p:spPr>
          <a:xfrm>
            <a:off x="1007746" y="1546189"/>
            <a:ext cx="3082604" cy="2552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r="27768" b="19490"/>
          <a:stretch/>
        </p:blipFill>
        <p:spPr>
          <a:xfrm>
            <a:off x="8165308" y="2822256"/>
            <a:ext cx="3073189" cy="2552132"/>
          </a:xfrm>
          <a:prstGeom prst="rect">
            <a:avLst/>
          </a:prstGeom>
        </p:spPr>
      </p:pic>
      <p:cxnSp>
        <p:nvCxnSpPr>
          <p:cNvPr id="18" name="Elbow Connector 17"/>
          <p:cNvCxnSpPr>
            <a:endCxn id="5" idx="0"/>
          </p:cNvCxnSpPr>
          <p:nvPr/>
        </p:nvCxnSpPr>
        <p:spPr>
          <a:xfrm>
            <a:off x="4090350" y="2587325"/>
            <a:ext cx="2218767" cy="23493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endCxn id="9" idx="0"/>
          </p:cNvCxnSpPr>
          <p:nvPr/>
        </p:nvCxnSpPr>
        <p:spPr>
          <a:xfrm>
            <a:off x="4104774" y="1852789"/>
            <a:ext cx="5597129" cy="9694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16049" y="2195866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/>
              <a:t>Thresholding</a:t>
            </a:r>
            <a:endParaRPr lang="en-GB"/>
          </a:p>
        </p:txBody>
      </p:sp>
      <p:sp>
        <p:nvSpPr>
          <p:cNvPr id="35" name="TextBox 34"/>
          <p:cNvSpPr txBox="1"/>
          <p:nvPr/>
        </p:nvSpPr>
        <p:spPr>
          <a:xfrm>
            <a:off x="6327832" y="1450698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rgbClr val="FF0000"/>
                </a:solidFill>
              </a:rPr>
              <a:t>X + </a:t>
            </a:r>
            <a:r>
              <a:rPr lang="en-GB" dirty="0" smtClean="0"/>
              <a:t>Thresholding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980170" y="5647601"/>
            <a:ext cx="3292901" cy="91034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Draw a ROI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165308" y="5647601"/>
            <a:ext cx="3292901" cy="91034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Subtract background</a:t>
            </a:r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72739" y="5647601"/>
            <a:ext cx="3292901" cy="91034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400" dirty="0" smtClean="0">
                <a:solidFill>
                  <a:schemeClr val="tx1"/>
                </a:solidFill>
              </a:rPr>
              <a:t>Gaussian blur</a:t>
            </a:r>
            <a:endParaRPr lang="en-GB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8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</a:t>
            </a:r>
            <a:r>
              <a:rPr lang="en-GB" dirty="0" smtClean="0"/>
              <a:t>Add a </a:t>
            </a:r>
            <a:r>
              <a:rPr lang="en-GB" u="sng" dirty="0" smtClean="0"/>
              <a:t>linked</a:t>
            </a:r>
            <a:r>
              <a:rPr lang="en-GB" dirty="0" smtClean="0"/>
              <a:t> spot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2090650"/>
          </a:xfrm>
        </p:spPr>
        <p:txBody>
          <a:bodyPr/>
          <a:lstStyle/>
          <a:p>
            <a:r>
              <a:rPr lang="en-GB" dirty="0" smtClean="0"/>
              <a:t>Select a spot by clicking on it</a:t>
            </a:r>
          </a:p>
          <a:p>
            <a:r>
              <a:rPr lang="en-GB" dirty="0" smtClean="0"/>
              <a:t>Activate linking mode by pressing SHIFT-L</a:t>
            </a:r>
          </a:p>
          <a:p>
            <a:r>
              <a:rPr lang="en-GB" dirty="0" smtClean="0"/>
              <a:t>Move forward in time and press A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63" y="3877772"/>
            <a:ext cx="2197100" cy="2527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180" y="3877772"/>
            <a:ext cx="2209800" cy="25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097" y="3877771"/>
            <a:ext cx="2485642" cy="25273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4856" y="3881810"/>
            <a:ext cx="2378246" cy="252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15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</a:t>
            </a:r>
            <a:r>
              <a:rPr lang="en-GB" dirty="0" smtClean="0"/>
              <a:t>Link spots/tracks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622019"/>
          </a:xfrm>
        </p:spPr>
        <p:txBody>
          <a:bodyPr/>
          <a:lstStyle/>
          <a:p>
            <a:r>
              <a:rPr lang="en-GB" dirty="0" smtClean="0"/>
              <a:t>Select spot A in </a:t>
            </a:r>
            <a:r>
              <a:rPr lang="en-GB" dirty="0" err="1" smtClean="0"/>
              <a:t>timepoint</a:t>
            </a:r>
            <a:r>
              <a:rPr lang="en-GB" dirty="0" smtClean="0"/>
              <a:t> t by clicking it</a:t>
            </a:r>
          </a:p>
          <a:p>
            <a:r>
              <a:rPr lang="en-GB" dirty="0" smtClean="0"/>
              <a:t>Go to </a:t>
            </a:r>
            <a:r>
              <a:rPr lang="en-GB" dirty="0" err="1" smtClean="0"/>
              <a:t>timepoint</a:t>
            </a:r>
            <a:r>
              <a:rPr lang="en-GB" dirty="0" smtClean="0"/>
              <a:t> t+1 and select spot B while holding SHIFT</a:t>
            </a:r>
          </a:p>
          <a:p>
            <a:r>
              <a:rPr lang="en-GB" dirty="0" smtClean="0"/>
              <a:t>Press L to link both spots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22221"/>
            <a:ext cx="2933598" cy="3095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549" y="3222221"/>
            <a:ext cx="3138445" cy="3095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6345" y="3222221"/>
            <a:ext cx="3185830" cy="30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7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</a:t>
            </a:r>
            <a:r>
              <a:rPr lang="en-GB" dirty="0" smtClean="0"/>
              <a:t>Move spots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059872"/>
          </a:xfrm>
        </p:spPr>
        <p:txBody>
          <a:bodyPr>
            <a:normAutofit/>
          </a:bodyPr>
          <a:lstStyle/>
          <a:p>
            <a:r>
              <a:rPr lang="en-GB" dirty="0" smtClean="0"/>
              <a:t>Hold the SPACE key while hovering over a spot. Move the mouse while holding the key.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62" y="2812126"/>
            <a:ext cx="3162300" cy="316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684" y="2812126"/>
            <a:ext cx="3187700" cy="3175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906" y="2812126"/>
            <a:ext cx="330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96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Remove tracks manually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075322"/>
          </a:xfrm>
        </p:spPr>
        <p:txBody>
          <a:bodyPr>
            <a:normAutofit/>
          </a:bodyPr>
          <a:lstStyle/>
          <a:p>
            <a:r>
              <a:rPr lang="en-GB" dirty="0"/>
              <a:t>Hover over a spot and press the D key (“</a:t>
            </a:r>
            <a:r>
              <a:rPr lang="en-GB"/>
              <a:t>Delete</a:t>
            </a:r>
            <a:r>
              <a:rPr lang="en-GB" smtClean="0"/>
              <a:t>”)</a:t>
            </a:r>
            <a:endParaRPr lang="en-GB" dirty="0" smtClean="0"/>
          </a:p>
          <a:p>
            <a:r>
              <a:rPr lang="en-GB" dirty="0" smtClean="0"/>
              <a:t>Delete spots from the lineage view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96" y="2675523"/>
            <a:ext cx="5141281" cy="384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5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Trackmate</a:t>
            </a:r>
            <a:r>
              <a:rPr lang="en-GB" dirty="0"/>
              <a:t>: lineage curation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634999"/>
          </a:xfrm>
        </p:spPr>
        <p:txBody>
          <a:bodyPr/>
          <a:lstStyle/>
          <a:p>
            <a:r>
              <a:rPr lang="en-GB" dirty="0" smtClean="0"/>
              <a:t>Cut a track where spots were wrongly connected.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82" y="2235200"/>
            <a:ext cx="5678459" cy="42535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374" y="2235200"/>
            <a:ext cx="5657156" cy="425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2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Trackmate</a:t>
            </a:r>
            <a:r>
              <a:rPr lang="en-GB" dirty="0" smtClean="0"/>
              <a:t>: lineage curation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84373"/>
            <a:ext cx="11404600" cy="514926"/>
          </a:xfrm>
        </p:spPr>
        <p:txBody>
          <a:bodyPr>
            <a:normAutofit lnSpcReduction="10000"/>
          </a:bodyPr>
          <a:lstStyle/>
          <a:p>
            <a:r>
              <a:rPr lang="en-GB" u="sng" dirty="0" smtClean="0"/>
              <a:t>Wait</a:t>
            </a:r>
            <a:r>
              <a:rPr lang="en-GB" dirty="0" smtClean="0"/>
              <a:t> until you see           and </a:t>
            </a:r>
            <a:r>
              <a:rPr lang="en-GB" u="sng" dirty="0" smtClean="0"/>
              <a:t>then</a:t>
            </a:r>
            <a:r>
              <a:rPr lang="en-GB" dirty="0" smtClean="0"/>
              <a:t> drag and drop to make a new connection.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218132" y="784828"/>
            <a:ext cx="7678739" cy="3842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594" y="3097086"/>
            <a:ext cx="2515170" cy="270480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8673156" y="4449489"/>
            <a:ext cx="1111659" cy="23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242" y="2115128"/>
            <a:ext cx="6170880" cy="461078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617299" y="4101840"/>
            <a:ext cx="251080" cy="3476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151142" y="4349199"/>
            <a:ext cx="156121" cy="2778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27592" y="3718031"/>
            <a:ext cx="1332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DRAG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6683" y="4045987"/>
            <a:ext cx="1332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DROP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 flipV="1">
            <a:off x="3018570" y="2239832"/>
            <a:ext cx="309022" cy="2998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839" y="1302094"/>
            <a:ext cx="675527" cy="62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Trackmate</a:t>
            </a:r>
            <a:r>
              <a:rPr lang="en-GB" dirty="0" smtClean="0"/>
              <a:t>: Plotting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16526"/>
          </a:xfrm>
        </p:spPr>
        <p:txBody>
          <a:bodyPr/>
          <a:lstStyle/>
          <a:p>
            <a:r>
              <a:rPr lang="en-GB" dirty="0" smtClean="0"/>
              <a:t>Plot measurements using </a:t>
            </a:r>
            <a:r>
              <a:rPr lang="en-GB" dirty="0" err="1" smtClean="0"/>
              <a:t>Trackmate</a:t>
            </a:r>
            <a:r>
              <a:rPr lang="en-GB" dirty="0" smtClean="0"/>
              <a:t> or export all measurements.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945" y="2216729"/>
            <a:ext cx="3937856" cy="2397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42033"/>
          <a:stretch/>
        </p:blipFill>
        <p:spPr>
          <a:xfrm>
            <a:off x="609600" y="2216728"/>
            <a:ext cx="2887579" cy="397536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flipV="1">
            <a:off x="1462355" y="3007837"/>
            <a:ext cx="1417834" cy="3801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42033"/>
          <a:stretch/>
        </p:blipFill>
        <p:spPr>
          <a:xfrm>
            <a:off x="8008551" y="2216728"/>
            <a:ext cx="2881923" cy="3975367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 flipV="1">
            <a:off x="8158215" y="4652445"/>
            <a:ext cx="1417834" cy="38014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1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Trackmate</a:t>
            </a:r>
            <a:r>
              <a:rPr lang="en-GB" dirty="0" smtClean="0"/>
              <a:t>: Save tracks!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600199"/>
          </a:xfrm>
        </p:spPr>
        <p:txBody>
          <a:bodyPr/>
          <a:lstStyle/>
          <a:p>
            <a:r>
              <a:rPr lang="en-GB" dirty="0" smtClean="0"/>
              <a:t>Don’t forget to save your tracks!</a:t>
            </a:r>
          </a:p>
          <a:p>
            <a:r>
              <a:rPr lang="en-GB" dirty="0" smtClean="0"/>
              <a:t>Save it after every important step </a:t>
            </a:r>
            <a:r>
              <a:rPr lang="mr-IN" dirty="0" smtClean="0"/>
              <a:t>–</a:t>
            </a:r>
            <a:r>
              <a:rPr lang="en-GB" dirty="0" smtClean="0"/>
              <a:t> just in case ;-)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6111"/>
          <a:stretch/>
        </p:blipFill>
        <p:spPr>
          <a:xfrm>
            <a:off x="2433251" y="3375226"/>
            <a:ext cx="6761549" cy="223474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flipV="1">
            <a:off x="2420551" y="4952998"/>
            <a:ext cx="1348638" cy="695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5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2897484" cy="1320617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Translation, rigid, affine registration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Measurements in time sequences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570" t="16825" r="9568" b="1585"/>
          <a:stretch/>
        </p:blipFill>
        <p:spPr>
          <a:xfrm>
            <a:off x="4518339" y="2992953"/>
            <a:ext cx="3167254" cy="2897485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609600" y="2992953"/>
            <a:ext cx="3191236" cy="2897484"/>
            <a:chOff x="609600" y="2992953"/>
            <a:chExt cx="1320126" cy="1198609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2992953"/>
              <a:ext cx="1198609" cy="119860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831950">
              <a:off x="1319241" y="3272095"/>
              <a:ext cx="610485" cy="6104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6849" y="2995912"/>
            <a:ext cx="2691588" cy="289452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18339" y="1600201"/>
            <a:ext cx="2897484" cy="13206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Draw and interpret Kymographs</a:t>
            </a:r>
            <a:endParaRPr lang="en-GB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696849" y="1600201"/>
            <a:ext cx="2897484" cy="13206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Automatic tracking and manual curation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291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199"/>
            <a:ext cx="10972800" cy="1409701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File &gt; Open Samples &gt; Tracks for </a:t>
            </a:r>
            <a:r>
              <a:rPr lang="en-GB" dirty="0" err="1" smtClean="0"/>
              <a:t>Trackmate</a:t>
            </a:r>
            <a:endParaRPr lang="en-GB" dirty="0" smtClean="0"/>
          </a:p>
          <a:p>
            <a:r>
              <a:rPr lang="en-GB" dirty="0" smtClean="0"/>
              <a:t>Measure the length and mean velocity of the longest track</a:t>
            </a:r>
          </a:p>
          <a:p>
            <a:r>
              <a:rPr lang="en-GB" dirty="0" smtClean="0"/>
              <a:t>Explain the measurements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Measurements in time sequences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42" y="2755899"/>
            <a:ext cx="3426790" cy="390126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617804" y="2755900"/>
            <a:ext cx="6827221" cy="3825654"/>
            <a:chOff x="4617804" y="2755900"/>
            <a:chExt cx="6827221" cy="382565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b="1938"/>
            <a:stretch/>
          </p:blipFill>
          <p:spPr>
            <a:xfrm>
              <a:off x="4617804" y="2755900"/>
              <a:ext cx="6827221" cy="382565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936303" y="3056499"/>
              <a:ext cx="244083" cy="2874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53158" y="5857989"/>
              <a:ext cx="6073016" cy="182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858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12900"/>
            <a:ext cx="8229600" cy="5245100"/>
          </a:xfrm>
        </p:spPr>
        <p:txBody>
          <a:bodyPr>
            <a:normAutofit lnSpcReduction="10000"/>
          </a:bodyPr>
          <a:lstStyle/>
          <a:p>
            <a:pPr defTabSz="914400">
              <a:spcBef>
                <a:spcPts val="0"/>
              </a:spcBef>
            </a:pPr>
            <a:r>
              <a:rPr lang="en-GB" b="1" dirty="0" smtClean="0"/>
              <a:t>Image correction</a:t>
            </a:r>
          </a:p>
          <a:p>
            <a:pPr lvl="1" defTabSz="914400">
              <a:spcBef>
                <a:spcPts val="0"/>
              </a:spcBef>
            </a:pPr>
            <a:r>
              <a:rPr lang="en-GB" b="1" dirty="0" smtClean="0"/>
              <a:t>Image registration</a:t>
            </a:r>
          </a:p>
          <a:p>
            <a:pPr lvl="1" defTabSz="914400">
              <a:spcBef>
                <a:spcPts val="0"/>
              </a:spcBef>
            </a:pPr>
            <a:r>
              <a:rPr lang="en-GB" b="1" dirty="0" smtClean="0"/>
              <a:t>Motion correction</a:t>
            </a:r>
          </a:p>
          <a:p>
            <a:pPr lvl="1" defTabSz="914400">
              <a:spcBef>
                <a:spcPts val="0"/>
              </a:spcBef>
            </a:pPr>
            <a:r>
              <a:rPr lang="en-GB" b="1" dirty="0" smtClean="0"/>
              <a:t>Bleaching correction</a:t>
            </a:r>
          </a:p>
          <a:p>
            <a:pPr defTabSz="914400">
              <a:spcBef>
                <a:spcPts val="0"/>
              </a:spcBef>
            </a:pPr>
            <a:r>
              <a:rPr lang="en-GB" dirty="0" smtClean="0"/>
              <a:t>Visualisation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Kymography</a:t>
            </a:r>
          </a:p>
          <a:p>
            <a:pPr lvl="2" defTabSz="914400">
              <a:spcBef>
                <a:spcPts val="0"/>
              </a:spcBef>
            </a:pPr>
            <a:r>
              <a:rPr lang="en-GB" dirty="0" smtClean="0"/>
              <a:t>How to build kymographs</a:t>
            </a:r>
          </a:p>
          <a:p>
            <a:pPr lvl="2" defTabSz="914400">
              <a:spcBef>
                <a:spcPts val="0"/>
              </a:spcBef>
            </a:pPr>
            <a:r>
              <a:rPr lang="en-GB" dirty="0" smtClean="0"/>
              <a:t>How to interpret kymographs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Visualisation of time sequences in </a:t>
            </a:r>
            <a:r>
              <a:rPr lang="en-GB" dirty="0" err="1" smtClean="0"/>
              <a:t>Imaris</a:t>
            </a:r>
            <a:r>
              <a:rPr lang="en-GB" dirty="0" smtClean="0"/>
              <a:t> (Demo)</a:t>
            </a:r>
          </a:p>
          <a:p>
            <a:pPr defTabSz="914400">
              <a:spcBef>
                <a:spcPts val="0"/>
              </a:spcBef>
            </a:pPr>
            <a:r>
              <a:rPr lang="en-GB" dirty="0" smtClean="0"/>
              <a:t>Tracking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Introduction / Theory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Single particle tracking</a:t>
            </a:r>
          </a:p>
          <a:p>
            <a:pPr lvl="1" defTabSz="914400">
              <a:spcBef>
                <a:spcPts val="0"/>
              </a:spcBef>
            </a:pPr>
            <a:r>
              <a:rPr lang="en-GB" dirty="0" err="1" smtClean="0"/>
              <a:t>Trackmate</a:t>
            </a:r>
            <a:r>
              <a:rPr lang="en-GB" dirty="0" smtClean="0"/>
              <a:t> demo</a:t>
            </a:r>
          </a:p>
          <a:p>
            <a:pPr lvl="1" defTabSz="914400">
              <a:spcBef>
                <a:spcPts val="0"/>
              </a:spcBef>
            </a:pPr>
            <a:r>
              <a:rPr lang="en-GB" dirty="0" smtClean="0"/>
              <a:t>Exercise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Measurements in time sequences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004" y="1435208"/>
            <a:ext cx="1201553" cy="1198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004" y="1428915"/>
            <a:ext cx="1198609" cy="1198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795" y="1772417"/>
            <a:ext cx="1198609" cy="11986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800000">
            <a:off x="9501406" y="2089287"/>
            <a:ext cx="802201" cy="4026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20570" t="16825" r="22899" b="1585"/>
          <a:stretch/>
        </p:blipFill>
        <p:spPr>
          <a:xfrm>
            <a:off x="7929258" y="3189587"/>
            <a:ext cx="1034399" cy="996174"/>
          </a:xfrm>
          <a:prstGeom prst="rect">
            <a:avLst/>
          </a:prstGeom>
        </p:spPr>
      </p:pic>
      <p:pic>
        <p:nvPicPr>
          <p:cNvPr id="11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659" y="2906737"/>
            <a:ext cx="1115883" cy="1279024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347767" y="5178056"/>
            <a:ext cx="1624510" cy="1453686"/>
            <a:chOff x="2373332" y="2668358"/>
            <a:chExt cx="2847873" cy="4053524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2524159" y="4454734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2920083" y="3238676"/>
              <a:ext cx="0" cy="121605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920084" y="3238676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3316008" y="3238676"/>
              <a:ext cx="0" cy="56561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316008" y="3804285"/>
              <a:ext cx="1112364" cy="942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711933" y="4487728"/>
              <a:ext cx="867268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4448796" y="3813712"/>
              <a:ext cx="0" cy="31108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48797" y="3502626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448797" y="3502625"/>
              <a:ext cx="1" cy="31108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920084" y="5666081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3316008" y="5109906"/>
              <a:ext cx="1" cy="575035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2920083" y="4450023"/>
              <a:ext cx="0" cy="12160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316009" y="2753200"/>
              <a:ext cx="7070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316009" y="5109905"/>
              <a:ext cx="395925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316009" y="6307104"/>
              <a:ext cx="70701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3711933" y="4483017"/>
              <a:ext cx="0" cy="121605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711933" y="4483017"/>
              <a:ext cx="867268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711934" y="5699075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023019" y="6005447"/>
              <a:ext cx="0" cy="62216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4448796" y="3809001"/>
              <a:ext cx="0" cy="31108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023020" y="6637042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023020" y="6005446"/>
              <a:ext cx="39592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48797" y="4112228"/>
              <a:ext cx="630025" cy="785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316008" y="2753199"/>
              <a:ext cx="1" cy="48076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2524159" y="3233965"/>
              <a:ext cx="2320563" cy="1216058"/>
              <a:chOff x="989814" y="2347274"/>
              <a:chExt cx="2320563" cy="121605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989814" y="3563332"/>
                <a:ext cx="39592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1385739" y="2347274"/>
                <a:ext cx="0" cy="121605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385739" y="2347274"/>
                <a:ext cx="39592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1781664" y="2347274"/>
                <a:ext cx="0" cy="56561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781664" y="2912883"/>
                <a:ext cx="1112364" cy="942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2914452" y="2611224"/>
                <a:ext cx="39592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2914452" y="2611223"/>
                <a:ext cx="1" cy="31108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Straight Connector 43"/>
            <p:cNvCxnSpPr/>
            <p:nvPr/>
          </p:nvCxnSpPr>
          <p:spPr>
            <a:xfrm flipV="1">
              <a:off x="3316008" y="5666082"/>
              <a:ext cx="1" cy="65044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3316005" y="5109902"/>
              <a:ext cx="395926" cy="575035"/>
              <a:chOff x="1781661" y="4223210"/>
              <a:chExt cx="395926" cy="575035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 flipV="1">
                <a:off x="1781661" y="4223210"/>
                <a:ext cx="1" cy="575035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781662" y="4223210"/>
                <a:ext cx="395925" cy="0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2844670" y="3158552"/>
              <a:ext cx="1669328" cy="3226323"/>
              <a:chOff x="1310326" y="2271860"/>
              <a:chExt cx="1669328" cy="3226323"/>
            </a:xfrm>
          </p:grpSpPr>
          <p:sp>
            <p:nvSpPr>
              <p:cNvPr id="49" name="Oval 48"/>
              <p:cNvSpPr/>
              <p:nvPr/>
            </p:nvSpPr>
            <p:spPr>
              <a:xfrm>
                <a:off x="1706252" y="2271860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2828826" y="2832753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102174" y="4143077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1715673" y="4701615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13261" y="5328502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310326" y="3483201"/>
                <a:ext cx="150828" cy="169681"/>
              </a:xfrm>
              <a:prstGeom prst="ellipse">
                <a:avLst/>
              </a:prstGeom>
              <a:solidFill>
                <a:srgbClr val="A79C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4023019" y="2668358"/>
              <a:ext cx="1198186" cy="4053524"/>
              <a:chOff x="2488675" y="1781667"/>
              <a:chExt cx="1198186" cy="4053524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2488675" y="1781667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3300037" y="2526382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3536033" y="3140696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044858" y="3511485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582936" y="4727543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884600" y="5033914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894029" y="5665510"/>
                <a:ext cx="150828" cy="169681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63" name="Oval 62"/>
            <p:cNvSpPr/>
            <p:nvPr/>
          </p:nvSpPr>
          <p:spPr>
            <a:xfrm>
              <a:off x="2373332" y="4365183"/>
              <a:ext cx="150828" cy="169681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64" name="Picture 63"/>
          <p:cNvPicPr>
            <a:picLocks noChangeAspect="1"/>
          </p:cNvPicPr>
          <p:nvPr/>
        </p:nvPicPr>
        <p:blipFill rotWithShape="1">
          <a:blip r:embed="rId7"/>
          <a:srcRect t="19274" r="64549" b="12410"/>
          <a:stretch/>
        </p:blipFill>
        <p:spPr>
          <a:xfrm>
            <a:off x="8741233" y="5113020"/>
            <a:ext cx="1606446" cy="165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1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Definition: Registration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Measurements in time sequences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2420888"/>
            <a:ext cx="2387104" cy="23871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40" y="2420888"/>
            <a:ext cx="2376264" cy="237626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6456040" y="4941168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312024" y="2420888"/>
            <a:ext cx="0" cy="23762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760296" y="48691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5920069" y="2236780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287688" y="4941168"/>
            <a:ext cx="23762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143672" y="2420888"/>
            <a:ext cx="0" cy="23762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591944" y="486916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2751717" y="2236780"/>
            <a:ext cx="28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991544" y="5517233"/>
            <a:ext cx="900100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Technically, that means </a:t>
            </a:r>
            <a:r>
              <a:rPr lang="en-GB" sz="2400" u="sng" dirty="0"/>
              <a:t>finding corresponding structures </a:t>
            </a:r>
            <a:r>
              <a:rPr lang="en-GB" sz="2400" dirty="0"/>
              <a:t>and</a:t>
            </a:r>
          </a:p>
          <a:p>
            <a:endParaRPr lang="en-GB" sz="2000" dirty="0"/>
          </a:p>
        </p:txBody>
      </p:sp>
      <p:sp>
        <p:nvSpPr>
          <p:cNvPr id="23" name="Oval 22"/>
          <p:cNvSpPr/>
          <p:nvPr/>
        </p:nvSpPr>
        <p:spPr>
          <a:xfrm>
            <a:off x="4727848" y="3068960"/>
            <a:ext cx="504056" cy="50405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Oval 23"/>
          <p:cNvSpPr/>
          <p:nvPr/>
        </p:nvSpPr>
        <p:spPr>
          <a:xfrm>
            <a:off x="6456040" y="3573016"/>
            <a:ext cx="504056" cy="50405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2335302" y="5876011"/>
            <a:ext cx="8064896" cy="7920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u="sng" dirty="0"/>
              <a:t>determining the optimal transformation </a:t>
            </a:r>
            <a:r>
              <a:rPr lang="en-GB" sz="2400" dirty="0"/>
              <a:t>to correct the misalignment of the images and </a:t>
            </a:r>
            <a:r>
              <a:rPr lang="en-GB" sz="2400" u="sng" dirty="0"/>
              <a:t>apply the transformation</a:t>
            </a:r>
            <a:r>
              <a:rPr lang="en-GB" sz="2400" dirty="0"/>
              <a:t>.</a:t>
            </a:r>
          </a:p>
          <a:p>
            <a:pPr marL="0" indent="0">
              <a:buNone/>
            </a:pPr>
            <a:endParaRPr lang="en-GB" sz="20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2351584" y="2132857"/>
            <a:ext cx="6696744" cy="3465677"/>
            <a:chOff x="755576" y="7173415"/>
            <a:chExt cx="6696744" cy="3465677"/>
          </a:xfrm>
        </p:grpSpPr>
        <p:sp>
          <p:nvSpPr>
            <p:cNvPr id="36" name="Rectangle 35"/>
            <p:cNvSpPr/>
            <p:nvPr/>
          </p:nvSpPr>
          <p:spPr>
            <a:xfrm>
              <a:off x="755576" y="7245424"/>
              <a:ext cx="6696744" cy="316835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7749480"/>
              <a:ext cx="2387104" cy="238710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944" y="7245424"/>
              <a:ext cx="2376264" cy="2376264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>
            <a:xfrm>
              <a:off x="2627784" y="10269760"/>
              <a:ext cx="38164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V="1">
              <a:off x="2483768" y="7245424"/>
              <a:ext cx="0" cy="28803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372200" y="10269760"/>
              <a:ext cx="287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 rot="16200000">
              <a:off x="2091813" y="7133324"/>
              <a:ext cx="28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268761"/>
            <a:ext cx="8229600" cy="964703"/>
          </a:xfrm>
        </p:spPr>
        <p:txBody>
          <a:bodyPr>
            <a:noAutofit/>
          </a:bodyPr>
          <a:lstStyle/>
          <a:p>
            <a:r>
              <a:rPr lang="en-GB" sz="2400" dirty="0"/>
              <a:t>“Image registration is the process of transforming different sets of data into one coordinate system.” </a:t>
            </a:r>
          </a:p>
          <a:p>
            <a:pPr marL="0" indent="0" algn="r">
              <a:buNone/>
            </a:pPr>
            <a:r>
              <a:rPr lang="en-GB" sz="1600" dirty="0"/>
              <a:t>Source: Wikipedia</a:t>
            </a:r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8017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Terminology: Naming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57030"/>
          </a:xfrm>
        </p:spPr>
        <p:txBody>
          <a:bodyPr>
            <a:normAutofit/>
          </a:bodyPr>
          <a:lstStyle/>
          <a:p>
            <a:r>
              <a:rPr lang="en-GB" dirty="0" smtClean="0"/>
              <a:t>Most commonly, one image is moved/rotated/… to match it in the coordinate system of the other image.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Measurements in time sequences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4528932" y="2868518"/>
            <a:ext cx="2924530" cy="2330382"/>
            <a:chOff x="1736465" y="7054397"/>
            <a:chExt cx="5004811" cy="374627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7784" y="7749480"/>
              <a:ext cx="2387104" cy="238710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7944" y="7245424"/>
              <a:ext cx="2376264" cy="2376264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2627784" y="10269760"/>
              <a:ext cx="381642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2483768" y="7245424"/>
              <a:ext cx="0" cy="28803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55172" y="10206941"/>
              <a:ext cx="486104" cy="593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x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820303" y="6970559"/>
              <a:ext cx="464369" cy="632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y</a:t>
              </a:r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3150175" y="5444221"/>
            <a:ext cx="2076938" cy="10570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Reference,</a:t>
            </a:r>
          </a:p>
          <a:p>
            <a:r>
              <a:rPr lang="en-GB" i="1" dirty="0"/>
              <a:t>source </a:t>
            </a:r>
            <a:r>
              <a:rPr lang="en-GB" dirty="0"/>
              <a:t>or</a:t>
            </a:r>
          </a:p>
          <a:p>
            <a:r>
              <a:rPr lang="en-GB" i="1" dirty="0"/>
              <a:t>fixed </a:t>
            </a:r>
            <a:r>
              <a:rPr lang="en-GB" dirty="0"/>
              <a:t>image</a:t>
            </a:r>
          </a:p>
        </p:txBody>
      </p:sp>
      <p:cxnSp>
        <p:nvCxnSpPr>
          <p:cNvPr id="17" name="Straight Arrow Connector 16"/>
          <p:cNvCxnSpPr>
            <a:stCxn id="15" idx="0"/>
          </p:cNvCxnSpPr>
          <p:nvPr/>
        </p:nvCxnSpPr>
        <p:spPr>
          <a:xfrm flipV="1">
            <a:off x="4188644" y="4590389"/>
            <a:ext cx="1204546" cy="8538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7239575" y="5450083"/>
            <a:ext cx="2207845" cy="1057030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/>
              <a:t>Target,</a:t>
            </a:r>
          </a:p>
          <a:p>
            <a:r>
              <a:rPr lang="en-GB" i="1" dirty="0"/>
              <a:t>subject </a:t>
            </a:r>
            <a:r>
              <a:rPr lang="en-GB" dirty="0"/>
              <a:t>or</a:t>
            </a:r>
          </a:p>
          <a:p>
            <a:r>
              <a:rPr lang="en-GB" i="1" dirty="0"/>
              <a:t>moving </a:t>
            </a:r>
            <a:r>
              <a:rPr lang="en-GB" dirty="0"/>
              <a:t>image</a:t>
            </a:r>
          </a:p>
        </p:txBody>
      </p:sp>
      <p:cxnSp>
        <p:nvCxnSpPr>
          <p:cNvPr id="19" name="Straight Arrow Connector 18"/>
          <p:cNvCxnSpPr>
            <a:stCxn id="18" idx="0"/>
          </p:cNvCxnSpPr>
          <p:nvPr/>
        </p:nvCxnSpPr>
        <p:spPr>
          <a:xfrm flipH="1" flipV="1">
            <a:off x="6897653" y="3857697"/>
            <a:ext cx="1445844" cy="15923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2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75601</TotalTime>
  <Words>2000</Words>
  <Application>Microsoft Office PowerPoint</Application>
  <PresentationFormat>Custom</PresentationFormat>
  <Paragraphs>476</Paragraphs>
  <Slides>69</Slides>
  <Notes>24</Notes>
  <HiddenSlides>24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Custom Design</vt:lpstr>
      <vt:lpstr>Introduction to Image Analysis</vt:lpstr>
      <vt:lpstr>Quiz</vt:lpstr>
      <vt:lpstr>Quiz</vt:lpstr>
      <vt:lpstr>Quiz</vt:lpstr>
      <vt:lpstr>Quiz</vt:lpstr>
      <vt:lpstr>Quiz</vt:lpstr>
      <vt:lpstr>Overview</vt:lpstr>
      <vt:lpstr>Definition: Registration</vt:lpstr>
      <vt:lpstr>Terminology: Naming images</vt:lpstr>
      <vt:lpstr>Registration strategies</vt:lpstr>
      <vt:lpstr>Misalignments</vt:lpstr>
      <vt:lpstr>Global transformations</vt:lpstr>
      <vt:lpstr>Global transformations</vt:lpstr>
      <vt:lpstr>Registration use cases</vt:lpstr>
      <vt:lpstr>Motion correction using StackReg</vt:lpstr>
      <vt:lpstr>Quiz</vt:lpstr>
      <vt:lpstr>Bleaching correction</vt:lpstr>
      <vt:lpstr>Measuring signal over time</vt:lpstr>
      <vt:lpstr>Overview</vt:lpstr>
      <vt:lpstr>Kymography</vt:lpstr>
      <vt:lpstr>Kymography</vt:lpstr>
      <vt:lpstr>How to draw kymographs</vt:lpstr>
      <vt:lpstr>How to draw kymographs</vt:lpstr>
      <vt:lpstr>Kymograph: Interpretation</vt:lpstr>
      <vt:lpstr>Colour encoding time</vt:lpstr>
      <vt:lpstr>Demo: Visualising time sequences in Imaris</vt:lpstr>
      <vt:lpstr>Demo: Visualising time sequences in Imaris</vt:lpstr>
      <vt:lpstr>Demo: Visualising time sequences in Imaris</vt:lpstr>
      <vt:lpstr>Demo: Visualising time sequences in Imaris</vt:lpstr>
      <vt:lpstr>Demo: Visualising time sequences in Imaris</vt:lpstr>
      <vt:lpstr>Demo: Visualising time sequences in Imaris</vt:lpstr>
      <vt:lpstr>Demo: Visualising time sequences in Imaris</vt:lpstr>
      <vt:lpstr>Demo: Visualising time sequences in Imaris</vt:lpstr>
      <vt:lpstr>Demo: Visualising time sequences in Imaris</vt:lpstr>
      <vt:lpstr>PowerPoint Presentation</vt:lpstr>
      <vt:lpstr>Overview</vt:lpstr>
      <vt:lpstr>Introduction</vt:lpstr>
      <vt:lpstr>Introduction</vt:lpstr>
      <vt:lpstr>Cell tracking is an algorithmically difficult problem</vt:lpstr>
      <vt:lpstr>Cell tracking is an algorithmically difficult problem</vt:lpstr>
      <vt:lpstr>Cell tracking – main sources of errors</vt:lpstr>
      <vt:lpstr>Cell tracking – main sources of errors</vt:lpstr>
      <vt:lpstr>Cell tracking – main sources of errors</vt:lpstr>
      <vt:lpstr>Terminology</vt:lpstr>
      <vt:lpstr>Manual single particle tracking</vt:lpstr>
      <vt:lpstr>Manual single particle tracking</vt:lpstr>
      <vt:lpstr>Manual single particle tracking</vt:lpstr>
      <vt:lpstr>Exercise: speed measurements</vt:lpstr>
      <vt:lpstr>Exercise</vt:lpstr>
      <vt:lpstr>Trackmate – your buddy for everyday tracking</vt:lpstr>
      <vt:lpstr>Trackmate</vt:lpstr>
      <vt:lpstr>Trackmate: spot detection</vt:lpstr>
      <vt:lpstr>Trackmate: Spot detection</vt:lpstr>
      <vt:lpstr>Trackmate: tracking</vt:lpstr>
      <vt:lpstr>Trackmate: tracking</vt:lpstr>
      <vt:lpstr>Trackmate: filtering</vt:lpstr>
      <vt:lpstr>Trackmate: lineage inspection</vt:lpstr>
      <vt:lpstr>Trackmate: lineage inspection</vt:lpstr>
      <vt:lpstr>Trackmate: Add a spot</vt:lpstr>
      <vt:lpstr>Trackmate: Add a linked spot</vt:lpstr>
      <vt:lpstr>Trackmate: Link spots/tracks</vt:lpstr>
      <vt:lpstr>Trackmate: Move spots</vt:lpstr>
      <vt:lpstr>Remove tracks manually</vt:lpstr>
      <vt:lpstr>Trackmate: lineage curation</vt:lpstr>
      <vt:lpstr>Trackmate: lineage curation</vt:lpstr>
      <vt:lpstr>Trackmate: Plotting</vt:lpstr>
      <vt:lpstr>Trackmate: Save tracks!</vt:lpstr>
      <vt:lpstr>Summary</vt:lpstr>
      <vt:lpstr>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bio-image analysis with FIJI   3. ROIs &amp; Measures     Exercises correction</dc:title>
  <dc:creator>mpiadmin</dc:creator>
  <cp:lastModifiedBy>mpiadmin</cp:lastModifiedBy>
  <cp:revision>447</cp:revision>
  <cp:lastPrinted>2017-10-11T14:05:28Z</cp:lastPrinted>
  <dcterms:created xsi:type="dcterms:W3CDTF">2015-03-30T15:05:40Z</dcterms:created>
  <dcterms:modified xsi:type="dcterms:W3CDTF">2017-11-29T12:25:42Z</dcterms:modified>
</cp:coreProperties>
</file>